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6" r:id="rId2"/>
  </p:sldMasterIdLst>
  <p:notesMasterIdLst>
    <p:notesMasterId r:id="rId7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10972800" cy="6172200"/>
  <p:notesSz cx="7010400" cy="92964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entury Gothic" panose="020B0502020202020204" pitchFamily="34" charset="0"/>
      <p:regular r:id="rId84"/>
      <p:bold r:id="rId85"/>
      <p:italic r:id="rId86"/>
      <p:bold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Lato" panose="020F0502020204030203" pitchFamily="34" charset="0"/>
      <p:regular r:id="rId92"/>
      <p:bold r:id="rId93"/>
      <p:italic r:id="rId94"/>
      <p:boldItalic r:id="rId95"/>
    </p:embeddedFont>
    <p:embeddedFont>
      <p:font typeface="Trebuchet MS" panose="020B060302020202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tHb41nGqBxYmOE3mjT1ij6lwk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9C3C34-547A-4F1E-A2E7-9459ACD5913C}">
  <a:tblStyle styleId="{E99C3C34-547A-4F1E-A2E7-9459ACD5913C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84ED52-5439-400E-8393-AFB4D60473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1" y="33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8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8.fntdata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6xA100</a:t>
            </a:r>
          </a:p>
        </c:rich>
      </c:tx>
      <c:layout>
        <c:manualLayout>
          <c:xMode val="edge"/>
          <c:yMode val="edge"/>
          <c:x val="0.43261567138199797"/>
          <c:y val="6.86085667773540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A100 80GB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1-460D-B5AC-CB09F418F4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OpenAI GPT-3 350GB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41-460D-B5AC-CB09F418F4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A100 80GB2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41-460D-B5AC-CB09F418F4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A100 80GB3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941-460D-B5AC-CB09F418F4D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A100 80GB4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941-460D-B5AC-CB09F418F4D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A100 80GB5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941-460D-B5AC-CB09F418F4D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A100 80GB6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6xA100 80GB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941-460D-B5AC-CB09F418F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3096608"/>
        <c:axId val="1313087752"/>
        <c:axId val="0"/>
      </c:bar3DChart>
      <c:catAx>
        <c:axId val="131309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087752"/>
        <c:crosses val="autoZero"/>
        <c:auto val="1"/>
        <c:lblAlgn val="ctr"/>
        <c:lblOffset val="100"/>
        <c:noMultiLvlLbl val="0"/>
      </c:catAx>
      <c:valAx>
        <c:axId val="131308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09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GPT-3   vs</a:t>
            </a:r>
          </a:p>
        </c:rich>
      </c:tx>
      <c:layout>
        <c:manualLayout>
          <c:xMode val="edge"/>
          <c:yMode val="edge"/>
          <c:x val="0.29883702607988255"/>
          <c:y val="2.6097776243420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OpenAI GPT-3 350GB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OpenAI GPT-3 175B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D-4C6C-A927-41F15BB91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3096608"/>
        <c:axId val="1313087752"/>
        <c:axId val="0"/>
      </c:bar3DChart>
      <c:catAx>
        <c:axId val="131309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087752"/>
        <c:crosses val="autoZero"/>
        <c:auto val="1"/>
        <c:lblAlgn val="ctr"/>
        <c:lblOffset val="100"/>
        <c:noMultiLvlLbl val="0"/>
      </c:catAx>
      <c:valAx>
        <c:axId val="131308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09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EN6ixt1pC-Db2vnR3q8Ir6YjmAtJTtFgByKDwy1bFqE/edit#slide=id.p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양자화란 무엇인가요: 이중 정밀도 fp32로 훈련된 모델에서 각 값을 더 낮은 정밀도로 나타내는 매핑(int8)을 찾습니다. 이 매핑 작업은 정보 손실의 양을 최소화해야 합니다. 만약 우리가 원래의 행렬을 재구성하려고 한다면, 당신은 거의 같은 원래의 행렬을 찾을 수 있을 것입니다.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양자화 작업은 다음의 이점이 있습니다.</a:t>
            </a:r>
            <a:br>
              <a:rPr lang="en-US"/>
            </a:br>
            <a:r>
              <a:rPr lang="en-US"/>
              <a:t>-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메모리 사용량 감소</a:t>
            </a:r>
            <a:br>
              <a:rPr lang="en-US"/>
            </a:br>
            <a:r>
              <a:rPr lang="en-US"/>
              <a:t>-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가속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동시에 양자화를 수행하는 것은 모델 정확도를 유지하는 과제를 떠안게 됩니다.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What is quantization: you go from a model that is trained in double precision fp32, and find a mapping to represent each value in lower precision (int8)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This mapping needs to minimizes the amount of information loss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If we try to reconstruct the original matrix, you will find approximatively the same original one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This allows to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lang="en-US"/>
              <a:t>Reduce memory usage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lang="en-US"/>
              <a:t>Accelerate the inference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Challenge: of doing the quantization is to maintain the model accuracy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876" name="Google Shape;876;p1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905" name="Google Shape;905;p1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gpt/t5 demo day - Google Slides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p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954" name="Google Shape;954;p1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https://www.nvidia.com/en-us/on-demand/session/gtcspring22-s42663/</a:t>
            </a:r>
            <a:endParaRPr/>
          </a:p>
        </p:txBody>
      </p:sp>
      <p:sp>
        <p:nvSpPr>
          <p:cNvPr id="960" name="Google Shape;960;p1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https://www.nvidia.com/en-us/on-demand/session/gtcspring22-s42663/</a:t>
            </a:r>
            <a:endParaRPr/>
          </a:p>
        </p:txBody>
      </p:sp>
      <p:sp>
        <p:nvSpPr>
          <p:cNvPr id="968" name="Google Shape;968;p1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980" name="Google Shape;980;p2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5" name="Google Shape;985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#################################################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 사용 사례에 대한 설명입니다.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 gap #3 거대 모델에 대한 추론 방법에 대해 알아보겠습니다.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That's it about Use-cases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now le’ts talk about gap #3 Inference for Huge models.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##################################################</a:t>
            </a:r>
            <a:endParaRPr/>
          </a:p>
        </p:txBody>
      </p:sp>
      <p:sp>
        <p:nvSpPr>
          <p:cNvPr id="1016" name="Google Shape;1016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733"/>
              <a:buFont typeface="Trebuchet MS"/>
              <a:buNone/>
            </a:pP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###################################################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목표는 거대 모델을 효율적이고 편리한 방식으로 추론하는 것입니다.</a:t>
            </a:r>
            <a:br>
              <a:rPr lang="en-US" sz="1100"/>
            </a:br>
            <a:r>
              <a:rPr lang="en-US" sz="1100"/>
              <a:t>프로덕션 시, </a:t>
            </a: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 우리는 많은 다양한 NN 모델을 활용하고 있습니다.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따라서 GPU 활용도를 극대화하고 다양한 모델을 위한 통합적이고 간단한 추론 솔루션을 구축하고자 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또한 확장 및 지원을 위한 간편한 구축이 필요합니다.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더불어 추론 솔루션은 처리량을 최대화하고 지연 시간을 최소화해야 합니다.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거대 언어 모델을 추론하는 작업에는 여러 가지 어려움이 있습니다.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거대한 Transformer 모델은 1xGPU당 사용 가능한 메모리보다 더 많은 메모리가 필요할 수 있습니다. OpenAI의 GPT-3 350GB 모델입니다. 이 코끼리처럼 너무 거대한 GPT-3모델은 너무 커서 A100 80GB GPU 상자에 한 번에 넣을 수 없습니다.</a:t>
            </a:r>
            <a:br>
              <a:rPr lang="en-US" sz="1100"/>
            </a:br>
            <a:endParaRPr sz="1100"/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733"/>
              <a:buFont typeface="Trebuchet MS"/>
              <a:buNone/>
            </a:pPr>
            <a:r>
              <a:rPr lang="en-US" sz="1100"/>
              <a:t>또한 </a:t>
            </a: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Triton을 제외하고는 거대 모형을 추론할 수 있는 도구가 없습니다.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모델을 최적화해야 추론을 할 수 있습니다.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거대 모델을 훈련시키는 데 사용되는 프레임워크는 추론을 하기에는 매우 복잡합니다. 왜냐하면…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서로 다른 코드 스타일로 작성됩니다.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또한 모든 추론 서버에 포괄적이고 복잡한 환경을 제공해야 합니다.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이러한 모든 목표와 과제를 추론 파이프라인에 고려해야 합니다.</a:t>
            </a:r>
            <a:endParaRPr/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733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###################################################</a:t>
            </a:r>
            <a:endParaRPr sz="66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733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Main goal is: to </a:t>
            </a:r>
            <a:r>
              <a:rPr lang="en-US" sz="660" b="1">
                <a:latin typeface="Arial"/>
                <a:ea typeface="Arial"/>
                <a:cs typeface="Arial"/>
                <a:sym typeface="Arial"/>
              </a:rPr>
              <a:t>infer huge models in an efficient and convenient way</a:t>
            </a:r>
            <a:endParaRPr sz="66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Usually we have many different NN models in production, </a:t>
            </a:r>
            <a:endParaRPr sz="660"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So, we want to Maximize utilization of GPUs and to have a unified and simple inference solution for a zoo of our models</a:t>
            </a:r>
            <a:endParaRPr/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- We also want Easier deployments for scaling and support</a:t>
            </a:r>
            <a:endParaRPr/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733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and the inference solution should also Maximize Throughput and Minimize Latency</a:t>
            </a:r>
            <a:endParaRPr/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endParaRPr sz="66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And there are multiple challenges in the task of inference Huge Language Models</a:t>
            </a:r>
            <a:endParaRPr/>
          </a:p>
          <a:p>
            <a:pPr marL="171450" marR="0" lvl="0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Huge Transformer models may require more memory than available per 1xGPU, just like this elephant representing OpenAI’s GPT-3 350GB model. The elephant is too big to fit in the box, which represents the A100 80GB GPU.</a:t>
            </a:r>
            <a:endParaRPr/>
          </a:p>
          <a:p>
            <a:pPr marL="171450" marR="0" lvl="0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There were no tools to infer Huge models, apart from Triton.</a:t>
            </a:r>
            <a:endParaRPr/>
          </a:p>
          <a:p>
            <a:pPr marL="171450" marR="0" lvl="0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Model needs to be optimized before we can do inference.</a:t>
            </a:r>
            <a:endParaRPr/>
          </a:p>
          <a:p>
            <a:pPr marL="171450" marR="0" lvl="0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Frameworks used for training Huge Models are quite complex for inference because</a:t>
            </a:r>
            <a:endParaRPr sz="66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66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They are written in different code-styles</a:t>
            </a:r>
            <a:endParaRPr sz="66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7145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And they require comprehensive and complex environment to be presented on every inference server</a:t>
            </a:r>
            <a:endParaRPr/>
          </a:p>
          <a:p>
            <a:pPr marL="0" marR="0" lvl="0" indent="0" algn="l" rtl="0">
              <a:lnSpc>
                <a:spcPct val="6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endParaRPr sz="66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660">
                <a:latin typeface="Arial"/>
                <a:ea typeface="Arial"/>
                <a:cs typeface="Arial"/>
                <a:sym typeface="Arial"/>
              </a:rPr>
              <a:t>I take into consideration all of these goals and challenges into inference pipeline </a:t>
            </a:r>
            <a:endParaRPr sz="66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endParaRPr sz="440"/>
          </a:p>
        </p:txBody>
      </p:sp>
      <p:sp>
        <p:nvSpPr>
          <p:cNvPr id="1022" name="Google Shape;1022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p2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p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87"/>
              <a:buFont typeface="Arial"/>
              <a:buNone/>
            </a:pP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87"/>
              <a:buFont typeface="Arial"/>
              <a:buNone/>
            </a:pP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앞에서도 언급했듯이 메가트론에는 수천 개의 GPU에서 교육할 수 있는 두 가지 주요 모델 병렬 처리 기술이 포함되어 있습니다.</a:t>
            </a:r>
            <a:br>
              <a:rPr lang="en-US" sz="687"/>
            </a:br>
            <a:endParaRPr sz="687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87"/>
              <a:buFont typeface="Arial"/>
              <a:buNone/>
            </a:pP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첫째, 계층 간 또는 파이프라인 병렬화입니다.</a:t>
            </a:r>
            <a:br>
              <a:rPr lang="en-US" sz="687"/>
            </a:b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대용량 NLP 모델은 더 많은 메모리가 필요하기 때문에 하나의 GPU에서 학습할 수 없습니다. 따라서 이 거대한 모델은 병렬로 트레이닝할 수 있습니다.</a:t>
            </a:r>
            <a:br>
              <a:rPr lang="en-US" sz="687"/>
            </a:br>
            <a:r>
              <a:rPr lang="en-US" sz="687"/>
              <a:t>- </a:t>
            </a: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파이프라인 병렬 처리 - 여러 장치(GPU 또는 DGX)로 계층 집합을 분할할 수 있습니다. 이 예시에서 저는 DGX #1과 DGX #2의 분할을 보여드렸습니다.</a:t>
            </a:r>
            <a:br>
              <a:rPr lang="en-US" sz="687"/>
            </a:b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추론의 경우 파이프라인 병렬화를 통해 GPU 활용률과 처리량을 극대화합니다.</a:t>
            </a:r>
            <a:br>
              <a:rPr lang="en-US" sz="687"/>
            </a:br>
            <a:r>
              <a:rPr lang="en-US" sz="687"/>
              <a:t>- </a:t>
            </a: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기술은 TRITON과 함께 사용할 수 있습니다.</a:t>
            </a:r>
            <a:br>
              <a:rPr lang="en-US" sz="687"/>
            </a:br>
            <a:br>
              <a:rPr lang="en-US" sz="687"/>
            </a:br>
            <a:br>
              <a:rPr lang="en-US" sz="687"/>
            </a:b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둘째, 계층 내 또는 텐서 병렬화는 개별 계층을 여러 장치에 걸쳐 분할할 수 있습니다(현재 예시로는 GPU입니다). 예시에서 GPU 0과 GPU 1의 분할을 볼 수 있습니다.</a:t>
            </a:r>
            <a:br>
              <a:rPr lang="en-US" sz="687"/>
            </a:br>
            <a:r>
              <a:rPr lang="en-US" sz="687"/>
              <a:t>- </a:t>
            </a: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텐서 병렬화는 추론에 대한 대기 시간을 최소화합니다.</a:t>
            </a:r>
            <a:br>
              <a:rPr lang="en-US" sz="687"/>
            </a:br>
            <a:br>
              <a:rPr lang="en-US" sz="687"/>
            </a:b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모델의 일부가 DGX 클러스터로 배포됩니다.</a:t>
            </a:r>
            <a:br>
              <a:rPr lang="en-US" sz="687"/>
            </a:br>
            <a:br>
              <a:rPr lang="en-US" sz="687"/>
            </a:br>
            <a:r>
              <a:rPr lang="en-US" sz="687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endParaRPr sz="687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###################################As I mentioned earlier, Megatron contains 2 main model parallelism techniques to enable us to train on 1000s of GPUs.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First, Inter-Layer or Pipeline parallelism: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- Huge NLP model cannot be trained on one GPU because it requires more memory so this huge model can be trained in-parallel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Pipeline Parallelism, which can Split sets of layers across multiple devices (GPUs or DGXs). Here I am showing the split across DGX #1 and DGX #2.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 b="0" i="0"/>
              <a:t>For Inference, Pipeline Parallelism Maximizes GPU utilization and Throughput</a:t>
            </a:r>
            <a:endParaRPr sz="875" b="0" i="0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 b="0" i="0"/>
              <a:t>This technique can be used with TRITON. </a:t>
            </a:r>
            <a:endParaRPr sz="687" b="0" i="0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endParaRPr sz="687" b="1" i="1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endParaRPr sz="687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- Second, Intra-Layer or Tensor Parallelism can Split individual layers across multiple devices (for now it's GPUs). You can see the split across GPU 0 and GPU 1.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 b="0" i="0"/>
              <a:t>Tensor parallelism minimizes latency for Inference. 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endParaRPr sz="687" b="0" i="0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and pieces of the model are distributed to DGX cluster.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endParaRPr sz="687"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7"/>
              <a:buFont typeface="Trebuchet MS"/>
              <a:buNone/>
            </a:pPr>
            <a:r>
              <a:rPr lang="en-US" sz="687"/>
              <a:t>####################################</a:t>
            </a:r>
            <a:endParaRPr sz="687"/>
          </a:p>
        </p:txBody>
      </p:sp>
      <p:sp>
        <p:nvSpPr>
          <p:cNvPr id="1099" name="Google Shape;1099;p2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809" name="Google Shape;809;p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앞에 말씀 드린 2가지 기술은 하이브리드 또는 혼합 병렬 모델로 결합될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 또는 추론 파이프라인에서 가능합니다.</a:t>
            </a:r>
            <a:br>
              <a:rPr lang="en-US"/>
            </a:br>
            <a:r>
              <a:rPr lang="en-US"/>
              <a:t>이 예시에서는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DGX A100 #1의 GPU 0과 GPU1의 텐서 병렬화와 DGX A100 #1과 #2의 파이프라인 병렬화를 볼 수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 모델의 일부는 DGX 클러스터에 배포됩니다.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And these techniques can be combined into hybrid or mixed parallel model.</a:t>
            </a:r>
            <a:endParaRPr/>
          </a:p>
          <a:p>
            <a:pPr marL="0" lvl="0" indent="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In training or inference pipelines.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Here you see Tensor parallelism for GPU 0 and GPU1 in one DGX A100 #1. and Pipeline parallelism for DGX A100 #1 and #2.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Pieces of the GPT-3 model are distributed to DGX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############################################</a:t>
            </a:r>
            <a:endParaRPr/>
          </a:p>
        </p:txBody>
      </p:sp>
      <p:sp>
        <p:nvSpPr>
          <p:cNvPr id="1122" name="Google Shape;1122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지금까지 추론에 필요한 부분을 설명했습니다.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1. 추론을 위한 Triton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2. Megatron-LM 프레임워크에서의 사전학습된 모델을 위한 GPT-3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모든 것을 종합하여 추론을 전개하는 방법을 보여드리겠습니다.</a:t>
            </a:r>
            <a:endParaRPr/>
          </a:p>
        </p:txBody>
      </p:sp>
      <p:sp>
        <p:nvSpPr>
          <p:cNvPr id="1204" name="Google Shape;1204;p3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 우리는 무엇이 사전 학습된 거대 GPT 모델인지 이해했습니다.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파이프라인에서 다음으로 중요한 부분은 TRITON입니다.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 Now that We understand what is pre-trained huge GPT model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Next important piece in inference pipeline is TRITON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#############################</a:t>
            </a:r>
            <a:endParaRPr/>
          </a:p>
        </p:txBody>
      </p:sp>
      <p:sp>
        <p:nvSpPr>
          <p:cNvPr id="1218" name="Google Shape;1218;p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3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p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3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p3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3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p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379" name="Google Shape;1379;p3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To put it in perspective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815" name="Google Shape;815;p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390" name="Google Shape;1390;p4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 우리는 무엇이 사전 학습된 거대 GPT 모델인지 이해했습니다.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파이프라인에서 다음으로 중요한 부분은 TRITON입니다.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 Now that We understand what is pre-trained huge GPT model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Next important piece in inference pipeline is TRITON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#############################</a:t>
            </a:r>
            <a:endParaRPr/>
          </a:p>
        </p:txBody>
      </p:sp>
      <p:sp>
        <p:nvSpPr>
          <p:cNvPr id="1401" name="Google Shape;1401;p4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6" name="Google Shape;1406;p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4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425" name="Google Shape;1425;p4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p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모델을 가져와서 컴파일/최적화하고 추론을 실행할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이러한 기술들은 학습 또는 추론 파이프라인에서 하이브리드 또는 혼합 병렬 모델로 결합될 수 있습니다.</a:t>
            </a:r>
            <a:br>
              <a:rPr lang="en-US"/>
            </a:br>
            <a:r>
              <a:rPr lang="en-US"/>
              <a:t>이번 장표에서는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DGX A100 #1의 GPU 0과 GPU1의 텐서 병렬화와 DGX A100 #1과 #2의 파이프라인 병렬화를 볼 수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 모델의 일부는 DGX 클러스터에 배포됩니다.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You can take your model and compile it/optimize it and run the inference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And these techniques can be combined into hybrid or mixed parallel model.</a:t>
            </a:r>
            <a:endParaRPr/>
          </a:p>
          <a:p>
            <a:pPr marL="0" lvl="0" indent="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In training or inference pipelines.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Here you see Tensor parallelism for GPU 0 and GPU1 in one DGX A100 #1. and Pipeline parallelism for DGX A100 #1 and #2.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Pieces of the GPT-3 model are distributed to DGX cluster.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############################################</a:t>
            </a:r>
            <a:endParaRPr/>
          </a:p>
        </p:txBody>
      </p:sp>
      <p:sp>
        <p:nvSpPr>
          <p:cNvPr id="1432" name="Google Shape;1432;p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4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 우리는 무엇이 사전 학습된 거대 GPT 모델인지 이해했습니다.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파이프라인에서 다음으로 중요한 부분은 TRITON입니다.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 Now that We understand what is pre-trained huge GPT model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Next important piece in inference pipeline is TRITON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#############################</a:t>
            </a:r>
            <a:endParaRPr/>
          </a:p>
        </p:txBody>
      </p:sp>
      <p:sp>
        <p:nvSpPr>
          <p:cNvPr id="1445" name="Google Shape;1445;p4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TRITON은 우리가 학습한 모델을 배포할 수 있는 오픈 소스 추론 서비스 소프트웨어입니다.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프레임워크의 AI 모델을 배포할 수 있습니다. (예:TensorFlow, TensorRT, PyTorch, ONNX 런타임 또는 사용자 정의 프레임워크)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Triton Inference Server는 동일하거나 다른 프레임워크에서 여러 모델을 멀티 GPU에 걸쳐 동시에 실행할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간단한 구성 파일만 작성해도 추론을 시작할 수 있기 때문에 누구나 쉽게 시작할 수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간단히 말해, 모델을 추론 실행하려면 사전 학습된 모델을 DGX 폴더에 넣기만 하면 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각 모델에 대해 json 스타일의 간단한 구성문을 추가합니다. 그 후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파일이 있는 폴더를 나타내는 TRITON 도커 컨테이너를 실행할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##################################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TRITON is an open source inference serving software that allows us to deploy trained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 models from any framework (e.g.TensorFlow, TensorRT, PyTorch, ONNX Runtime, or a custom framework),.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Triton Inference Server runs multiple models from the same or different frameworks concurrently supports multiple GPUs.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It's quite easy to start inference, even a junior developer can do this, just by writing simple config.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simple terms, to run your models in inference you just put pretrained models into the DGX folder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 add json-styled simple configs for each model. After that you can run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TRITON docker container indicating the folder with model files.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###################################</a:t>
            </a: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1" name="Google Shape;1451;p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47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p4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Triton은 추론에서 모델을 배치하기 위한 파이프라인을 관리합니다. 따라서 개발자는 모델 및 애플리케이션에 집중할 수 있습니다.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다음은 주요 기능과 이점입니다.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첫째, 인기 있는 텐서플로우, 파이토치, ONNX 런타임 등 많은 프레임워크를 지원합니다.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둘째, 모든 GPU 또는 CPU 기반 인프라(클라우드, 데이터 센터 또는 에지)에 대한 추론에 Triton을 사용할 수 있으므로 CPU에 대한 추론에 익숙한 고객이 이를 채택할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셋째, Triton을 통해 다양한 유형의 쿼리를 사용할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마지막으로 동적 일괄 처리를 통해 지연 시간 제약 조건에서 처리량을 극대화합니다.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Triton takes care of the plumbing to deploy models for inference. So developers can focus on models and applications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Here are the major features and benefits.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First, it supports many frameworks, including the popular Tensorflow, Pytorch, and ONNX runtime.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Second, you can use Triton for inference on on any GPU- or CPU-based infrastructure (cloud, data center, or edge), so customers who are used to inference on CPU can adopt this.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Third, Triton lets you have different types of queries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And finally, it maximizes throughput under latency constraint with dynamic batching.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</a:t>
            </a:r>
            <a:endParaRPr/>
          </a:p>
          <a:p>
            <a:pPr marL="0" lvl="0" indent="0" algn="l" rtl="0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464" name="Google Shape;1464;p4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None/>
            </a:pPr>
            <a:r>
              <a:rPr lang="en-US" sz="1050" b="0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Important Feature for us is Ensembling is a pipeline of one or more models and the connection of input and output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tensors between those models (can be used with a custom backend) to deploy a sequence of models for pre/post processing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or for use cases such as NLP, conversational AI which require multiple models to perform end to end inference.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So you need to run single inference request to an ensemble will trigger the execution of the entire pipeline.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And you can avoid writing of additional code for this.</a:t>
            </a:r>
            <a:endParaRPr sz="1050"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None/>
            </a:pPr>
            <a:r>
              <a:rPr lang="en-US" sz="1050" b="0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#################################</a:t>
            </a:r>
            <a:endParaRPr/>
          </a:p>
        </p:txBody>
      </p:sp>
      <p:sp>
        <p:nvSpPr>
          <p:cNvPr id="1539" name="Google Shape;1539;p4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825" name="Google Shape;825;p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앙상블 피쳐는 거대 트랜스포머 모델의 추론을 위한 좋은 도구입니다. 왜냐하면 모델은 여러 GPU로 분할하여 하나의 앙상블에 병합할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 GPT-3 175B 모델은 6개의 A100 80GB GPU에 분할되어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Ensemble feature is a Good tool for inference of Huge Transformer models because model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can be split among multiple GPUs and merged into one ensemble.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Here you see the GPT-3 175Billion model is split among six A100 80GB GPUs.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#############################################</a:t>
            </a:r>
            <a:endParaRPr/>
          </a:p>
        </p:txBody>
      </p:sp>
      <p:sp>
        <p:nvSpPr>
          <p:cNvPr id="1557" name="Google Shape;1557;p5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 우리는 무엇이 사전 학습된 거대 GPT 모델인지 이해했습니다.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파이프라인에서 다음으로 중요한 부분은 TRITON입니다.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 Now that We understand what is pre-trained huge GPT model 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Next important piece in inference pipeline is TRITON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#############################</a:t>
            </a:r>
            <a:endParaRPr/>
          </a:p>
        </p:txBody>
      </p:sp>
      <p:sp>
        <p:nvSpPr>
          <p:cNvPr id="1586" name="Google Shape;1586;p5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1" name="Google Shape;1591;p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that I explained the parts we needed for Inference: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1. Triton for inference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2. GPT-3 for pre-trained model in Megatron-LM framework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Let’s put everything together and show you how I deploy inference</a:t>
            </a:r>
            <a:endParaRPr/>
          </a:p>
        </p:txBody>
      </p:sp>
      <p:sp>
        <p:nvSpPr>
          <p:cNvPr id="1592" name="Google Shape;1592;p5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7" name="Google Shape;1597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방법은 거의 모든 모델에 적용됩니다. 전문 툴셋을 사용하여 ONNX를 여러 부분으로 분할하기만 하면 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</a:pPr>
            <a:r>
              <a:rPr lang="en-US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This way applicable foralmost any model. You just have to split the ONNX onto multiple parts by yourself using specialized toolset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5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5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5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p5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지금까지 추론에 필요한 부분을 설명했습니다.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추론을 위한 Triton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메가트론-LM 프레임워크에서 사전 학습된 모델을 위한 GPT-3입니다.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것을 종합하여 추론을 전개하는 방법을 보여드리겠습니다.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Now that I explained the parts we needed for Inference: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1. Triton for inference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2. GPT-3 for pre-trained model in Megatron-LM framework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Let’s put everything together and show you how I deploy inference</a:t>
            </a:r>
            <a:endParaRPr/>
          </a:p>
        </p:txBody>
      </p:sp>
      <p:sp>
        <p:nvSpPr>
          <p:cNvPr id="1662" name="Google Shape;1662;p5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p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추론에서 거대 모델을 실행하는데 사용한 모든 단계를 보여주는 전체 파이프라인입니다.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먼저 모든 파라미터를 하나의 큰 모델로 연결해야 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 번째 단계에서는 이 모델을 onnx 포맷 파일로 변환하는 스크립트를 작성할 수 있습니다.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세 번째 단계에서는 대형 ONNX 모델을 여러 하위 모델로 분할해야 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네 번째 단계에서는 TRITON의 TensorRT 백엔드를 사용하여 나중에 있을 추론을 위해 모델 부분들을 최적화합니다.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다섯 번째 단계에서는 onnx와 tensorrt 형식으로 된 여러 버전의 모델이 있습니다. TRITON 서버에 대한 구성 파일을 생성하여 내 모델과 TRITON에 대한 파이프 라인을 설명하고 추론을 위해 앙상블을 준비해야 합니다.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마지막 단계에서는 여러 백엔드가 있는 모델을 배치할 것입니다. TensorRT 및 ONNXRuntime을 실행하고 상대 처리량 메트릭을 비교합니다.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자세한 내용은 제 GTC21 발표에서 확인할 수 있습니다.</a:t>
            </a: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그러나 이제 각 단계에 대한 세부 정보가 포함된 여러 슬라이드를 건너뜁니다.</a:t>
            </a:r>
            <a:br>
              <a:rPr lang="en-US" sz="1100"/>
            </a:br>
            <a:br>
              <a:rPr lang="en-US" sz="1100"/>
            </a:b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#######################################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#######################################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Here is the Overall pipeline of all the steps that I used to run our huge model in inference.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First, I have to concatenate all parameters into one big model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in the second step I can write a script to convert this model into onnx format file.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endParaRPr sz="595"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In the third step I have to split the big ONNX model into multiple submodels.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in the fourth step I optimize the model suparts by using TRITON’s TensorRT backend for the inference later.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endParaRPr sz="595"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On the fifth step, I have multiple versions of my model in onnx and tensorrt formats.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I need to create config files for TRITON server to describe my models, my pipeline to the </a:t>
            </a:r>
            <a:r>
              <a:rPr lang="en-US" sz="595" i="1"/>
              <a:t>TRITON</a:t>
            </a:r>
            <a:r>
              <a:rPr lang="en-US" sz="595"/>
              <a:t>, and to prepare this ensebmble for the inference.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endParaRPr sz="595"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And in final steps I will deploy models with multiple backends TensorRT and ONNXRuntime and compare relative throughput metrics.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You can get all the details in my GTC21 presentation.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r>
              <a:rPr lang="en-US" sz="595"/>
              <a:t>But now I skip multiple slides with details for each step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595"/>
              <a:buFont typeface="Trebuchet MS"/>
              <a:buNone/>
            </a:pPr>
            <a:endParaRPr sz="595"/>
          </a:p>
          <a:p>
            <a:pPr marL="0" lvl="0" indent="0" algn="l" rtl="0">
              <a:lnSpc>
                <a:spcPct val="70000"/>
              </a:lnSpc>
              <a:spcBef>
                <a:spcPts val="179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lang="en-US" sz="800"/>
              <a:t>#######################################</a:t>
            </a:r>
            <a:endParaRPr/>
          </a:p>
        </p:txBody>
      </p:sp>
      <p:sp>
        <p:nvSpPr>
          <p:cNvPr id="1668" name="Google Shape;1668;p5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동시에 모델의 유사한 인스턴스 4개를 실행하도록 TRITOn을 쉽게 구성하여 추론 처리량을 여러 번 증가시킬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또한 TRITON의 구성 파일에서 한 줄만으로도 쉽게 작업을 수행할 수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 DGX A100에 있는 4개의 유사한 앙상블을 보여줍니다.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모델의 첫 번째 파트는 GPU 0, 2, 4, 6에 배치됩니다.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 번째 파트는 GPU 1,3,5,7에 배치됩니다.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서버로 들어오는 GPT-3에 대한 추론 요청은 TRITON에 의해 모델의 첫 번째 부분으로 전송됩니다.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Triton은 4가지 인스턴스의 요청의 균형을 자동으로 맞출 수 있으며 NVSwitch로 인해 모델 파트 간의 통신이 빨라집니다. DGX A100의 NVSwitch는 GPU의 각 가능한 파트 간에 동일한 우수한 처리량을 제공합니다. 따라서 4개의 모델 인스턴스가 병렬로 처리되므로 모델 파트들과 GPU의 올바른 조합에 대해 걱정할 필요가 없습니다.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모델에는 4개의 유사한 파트과 4개의 꼬리 파트이 있으며 TRITON은 요청의 균형을 맞추기 위해 라운드 로빈 알고리즘을 사용할 것입니다.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따라서 첫 번째 파트이 포함된 일부 GPU는 요청을 처리하고 두 번째 파트로 자동으로 전송합니다.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다시 4개의 헤드 파트가 있으므로 TRITON은 동일한 라운드 로빈 알고리즘을 사용하여 헤드 파트를 선택합니다.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통신은 P2P 채널인 NVSwitch를 통해 이루어집니다. DGX A100을 사용하면 NVSwitch가 GPU의 가능한 각 부분 간에 동일한 처리량을 제공하기 때문에 모든 GPU에 꼬리 및 머리를 배치할 수 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모델의 머리 파트가 있는 GPU 중 일부는 모델의 두 번째 파트의 응답을 계산하고 결과를 TRITON에 반환합니다.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TRITON은 결과를 고객에게 돌려줄 것입니다.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############################## 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At the same time TRITOn can be easily configured to run 4 similar instances of our model to increase inference throughput multiple times.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And again it can be done easily with just 1 line of TRITON’s config file.</a:t>
            </a:r>
            <a:endParaRPr/>
          </a:p>
          <a:p>
            <a:pPr marL="45720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Here I show 4 similar ensembles on my DGX A100. 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The 1st part of the model is placed onto GPUs 0, 2,4 and 6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And the 2nd part is placed onto GPUs 1,3,5,7</a:t>
            </a:r>
            <a:endParaRPr/>
          </a:p>
          <a:p>
            <a:pPr marL="45720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Inference Requests for the GPT-3 coming to our server will be sent by TRITON to the first part of the model. 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Triton can automatically balance the requests from the 4 instances and communication between parts of the model will be fast due to NVSwitch. </a:t>
            </a:r>
            <a:r>
              <a:rPr lang="en-US" b="1"/>
              <a:t>the NVSwitch in DGX A100 provides equally nice throughput between each possible part of GPUs.</a:t>
            </a:r>
            <a:r>
              <a:rPr lang="en-US"/>
              <a:t> So 4 model instances will be in-parallel and you should not worry about right combination of model parts and GPUs.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####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we have 4 similar parts, 4 tail parts of our model now and TRITON will use round-robin algorithm to balance requests. </a:t>
            </a:r>
            <a:endParaRPr/>
          </a:p>
          <a:p>
            <a:pPr marL="45720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So some GPU with the First parts will process the request and will send it to the second part automatically.  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Again we have 4 head Parts, so TRITON will choose the head part using the same round-robin algorithm. 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Communication will go through the P2P channel, the NVSwitch. Using DGX A100</a:t>
            </a:r>
            <a:r>
              <a:rPr lang="en-US" b="1"/>
              <a:t>, we can place tails and heads on any GPUs because NVSwitch provides equally nice throughput between each possible part of GPUs.</a:t>
            </a:r>
            <a:endParaRPr/>
          </a:p>
          <a:p>
            <a:pPr marL="45720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endParaRPr b="1"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Some of the GPUs with the head part of the model will compute response of the second part of the model and will return results to TRITON.</a:t>
            </a:r>
            <a:endParaRPr/>
          </a:p>
          <a:p>
            <a:pPr marL="457200" lvl="0" indent="-2921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/>
              <a:t>And TRITON will return the results to the client.</a:t>
            </a:r>
            <a:endParaRPr/>
          </a:p>
          <a:p>
            <a:pPr marL="45720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endParaRPr/>
          </a:p>
          <a:p>
            <a:pPr marL="16510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</a:pPr>
            <a:r>
              <a:rPr lang="en-US"/>
              <a:t>####################################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1" name="Google Shape;1751;p5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다음은 매개 변수가 6.7B인 BERT 모델에 대한 추론 결과입니다. 나는 onnx runtime 백엔드에서만 테스트했습니다.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파이프라인 병렬화 기술을 사용하여 8xV100 GPU가 장착된 DGX-1에서 BERT 모델을 16기가 버전에서 실행하고 CPU와 GPU 간의 처리량 차이를 비교했습니다.</a:t>
            </a:r>
            <a:br>
              <a:rPr lang="en-US"/>
            </a:b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저의 모델은 2xV100 GPU로 나뉘어 CPU에 비해 약 70배 높은 처리량을 제공했습니다. 또한 TRITON config를 사용하여 8xGPU로 모두 확장했습니다. 따라서 CPU와 비교해서 처리량이 200배 더 높아졌습니다.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#####################################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처음에 저는 파이프라인 병렬 추론에서 실행하기 위해 두 가지 모델(18B 매개 변수를 가진 GPT-3와 6.7B 매개 변수를 가진 BERT)을 활용하였습니다.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GPT-3는 이전 슬라이드에서 모든 단계에 대한 예제로 사용되었습니다. 그러나 Megatron Beft 6.7B 모델에도 동일한 작업을 적용할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#제가 사용한 CPU는 Intel Xeon CPU 1개입니다. (DGX-1의 기본 CPU)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Here are the Inference results for BERT model with 6.7B parameters. I tested only onnx runtime backend.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Using this pipeline-parallelism technique I ran BERT model on DGX-1 with 8xV100 GPUs 16 gigs version and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compared differences in throughput between CPU and GPU.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My model was divided between 2xV100 GPUs and provided about 70 times higher throughput in comparison with CPU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And when I scaled up to all 8xGPUs using TRITON config. I got two hundred times higher throughput. In comparison with CPU.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#####################################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At the beginning I took 2 models (GPT-3 with 18B parameters and BERT with 6.7B parameters) to run them in pipeline-parallelism inference.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GPT-3 were used on previous slides as an example for all steps. But same steps can be applied to the Megatron Bert 6.7B model too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#CPU that I used is one Intel Xeon CPU. The DGX-1’s default CPU.</a:t>
            </a:r>
            <a:endParaRPr/>
          </a:p>
        </p:txBody>
      </p:sp>
      <p:sp>
        <p:nvSpPr>
          <p:cNvPr id="1752" name="Google Shape;1752;p5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2" name="Google Shape;1762;p6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다음은 GPT-3 18B 모델에 대한 결과입니다.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역시 파이프라인 병렬 방식을 사용하여 DGX A100 40GB 버전에서 모델을 실행하고 CPU와 GPU 간의 처리량 차이를 비교했습니다.</a:t>
            </a:r>
            <a:br>
              <a:rPr lang="en-US" sz="770"/>
            </a:b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백엔드에서 Onnx 런타임과 TensorRT를 비교했습니다.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모델을 2xA100 GPU로 나뉘었고, 처리량은 CPU보다 약 180배 더 높았습니다. ONNXRUNTIME 백엔드에서 TensorRT를 같이 사용하는 경우 약 270배 더 높았습니다. </a:t>
            </a:r>
            <a:br>
              <a:rPr lang="en-US" sz="770"/>
            </a:b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이전 슬라이드에서 설명한 대로 구성을 변경하여 DGX A100에서 8xGPU로 모두 확장했습니다.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OnnxRuntime에서는 CPU 대비 약 600배, TensorRT와 함께 활용시, 약 720배 높은 처리량을 달성했습니다.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###################################</a:t>
            </a: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#제가 사용한 CPU는 DGX A100 CPU Dual AMD Rome 7742입니다.</a:t>
            </a:r>
            <a:br>
              <a:rPr lang="en-US" sz="770"/>
            </a:br>
            <a:br>
              <a:rPr lang="en-US" sz="770"/>
            </a:br>
            <a:r>
              <a:rPr lang="en-US" sz="77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추론 코드는 이 프로세서에 최적화되지 않았기 때문에 적절한 최적화로 인해 숫자가 여러 번 다를 수 있습니다.</a:t>
            </a: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##################################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Here are the results for the GPT-3 18Billion case.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Using this pipeline-parallelism, I ran the model on DGX A100 40GB version and compared differences in throughput between CPU and GPU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I compared the inference backends Onnx runtime AND TensorRT</a:t>
            </a: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My model was divided between 2xA100 GPUs and provided about one hundred and eighty times higher throughput than the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CPU using ONNXRUNTIME backend and about 270 times higher with TensorRT.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And when I scaled up to all 8xGPUs on my DGX A100, just by changing our config as I demonstrated on the earlier slides,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I achieved about six hundred times higher throughput with OnnxRuntime and about 720 times higher throughput with TensorRT than CPU.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 ###################################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#The CPU that I used is a DGX A100 CPU Dual AMD Rome 7742.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endParaRPr sz="770"/>
          </a:p>
          <a:p>
            <a:pPr marL="0" lvl="0" indent="0" algn="l" rtl="0">
              <a:lnSpc>
                <a:spcPct val="80000"/>
              </a:lnSpc>
              <a:spcBef>
                <a:spcPts val="231"/>
              </a:spcBef>
              <a:spcAft>
                <a:spcPts val="0"/>
              </a:spcAft>
              <a:buNone/>
            </a:pPr>
            <a:r>
              <a:rPr lang="en-US" sz="770"/>
              <a:t>Code for CPU inference was not optimized for this processor, so with the proper optimization, numbers may differ multiple times.</a:t>
            </a:r>
            <a:endParaRPr/>
          </a:p>
        </p:txBody>
      </p:sp>
      <p:sp>
        <p:nvSpPr>
          <p:cNvPr id="1763" name="Google Shape;1763;p6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6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접근 방식을 사용하면 서버에서 매우 큰 NLP 모델을 쉽게 실행할 수 있습니다.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DGX A100 80GB에 기존 모델 크기인 OpenAI의 GPT-3 175B 모델도 실행할 수 있습니다. 또한 250B 모델과 같이 14배 더 큰 모델에 대해서도 추론을 실행할 수 있습니다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r>
              <a:rPr lang="en-US"/>
              <a:t>##########################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r>
              <a:rPr lang="en-US"/>
              <a:t>Using my approach, you can easily run the very large NLP models on your server.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r>
              <a:rPr lang="en-US"/>
              <a:t>You can run OpenAI’s GPT-3 175B model, the size of the original model, on DGX A100 80GB. What’s more, you can run inference on even bigger models, 14 times bigger such as 250B model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r>
              <a:rPr lang="en-US"/>
              <a:t>###########################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50"/>
              <a:buFont typeface="Trebuchet MS"/>
              <a:buNone/>
            </a:pPr>
            <a:endParaRPr/>
          </a:p>
        </p:txBody>
      </p:sp>
      <p:sp>
        <p:nvSpPr>
          <p:cNvPr id="1774" name="Google Shape;1774;p6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2" name="Google Shape;1782;p6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that I explained the parts we needed for Inference: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1. Triton for inference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2. GPT-3 for pre-trained model in Megatron-LM framework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Let’s put everything together and show you how I deploy inference</a:t>
            </a:r>
            <a:endParaRPr/>
          </a:p>
        </p:txBody>
      </p:sp>
      <p:sp>
        <p:nvSpPr>
          <p:cNvPr id="1783" name="Google Shape;1783;p6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8" name="Google Shape;1788;p6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9" name="Google Shape;1789;p6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63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6" name="Google Shape;1796;p6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7" name="Google Shape;1797;p6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64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3" name="Google Shape;1803;p6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4" name="Google Shape;1804;p6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65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0" name="Google Shape;1810;p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1" name="Google Shape;1811;p6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66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7" name="Google Shape;1817;p6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1818" name="Google Shape;1818;p6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3" name="Google Shape;1823;p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To put it in perspective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824" name="Google Shape;1824;p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3" name="Google Shape;1833;p69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b="1"/>
          </a:p>
        </p:txBody>
      </p:sp>
      <p:sp>
        <p:nvSpPr>
          <p:cNvPr id="1834" name="Google Shape;1834;p6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70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 b="1"/>
          </a:p>
        </p:txBody>
      </p:sp>
      <p:sp>
        <p:nvSpPr>
          <p:cNvPr id="1844" name="Google Shape;1844;p7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70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4" name="Google Shape;185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7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</p:txBody>
      </p:sp>
      <p:sp>
        <p:nvSpPr>
          <p:cNvPr id="1867" name="Google Shape;1867;p7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4" name="Google Shape;1894;p7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7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2" name="Google Shape;1902;p7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7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7" name="Google Shape;1917;p7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7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put it in perspective</a:t>
            </a:r>
            <a:endParaRPr/>
          </a:p>
        </p:txBody>
      </p:sp>
      <p:sp>
        <p:nvSpPr>
          <p:cNvPr id="870" name="Google Shape;870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8"/>
          <p:cNvPicPr preferRelativeResize="0"/>
          <p:nvPr/>
        </p:nvPicPr>
        <p:blipFill rotWithShape="1">
          <a:blip r:embed="rId2">
            <a:alphaModFix/>
          </a:blip>
          <a:srcRect l="-21752" b="-228"/>
          <a:stretch/>
        </p:blipFill>
        <p:spPr>
          <a:xfrm rot="10800000" flipH="1">
            <a:off x="0" y="229700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40" y="2648251"/>
            <a:ext cx="2015928" cy="7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8"/>
          <p:cNvSpPr txBox="1">
            <a:spLocks noGrp="1"/>
          </p:cNvSpPr>
          <p:nvPr>
            <p:ph type="subTitle" idx="1"/>
          </p:nvPr>
        </p:nvSpPr>
        <p:spPr>
          <a:xfrm>
            <a:off x="520850" y="1787097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78"/>
          <p:cNvSpPr txBox="1">
            <a:spLocks noGrp="1"/>
          </p:cNvSpPr>
          <p:nvPr>
            <p:ph type="title"/>
          </p:nvPr>
        </p:nvSpPr>
        <p:spPr>
          <a:xfrm>
            <a:off x="481662" y="839287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_SUBTITLE_">
  <p:cSld name="1_Content Slide_SUBTITLE_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1"/>
          <p:cNvSpPr txBox="1">
            <a:spLocks noGrp="1"/>
          </p:cNvSpPr>
          <p:nvPr>
            <p:ph type="body" idx="1"/>
          </p:nvPr>
        </p:nvSpPr>
        <p:spPr>
          <a:xfrm>
            <a:off x="978613" y="668905"/>
            <a:ext cx="9014156" cy="42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Arial"/>
              <a:buNone/>
              <a:defRPr sz="108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262"/>
              <a:buFont typeface="Arial"/>
              <a:buNone/>
              <a:defRPr sz="2262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262"/>
              <a:buFont typeface="Arial"/>
              <a:buNone/>
              <a:defRPr sz="2262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2" name="Google Shape;62;p91"/>
          <p:cNvSpPr txBox="1">
            <a:spLocks noGrp="1"/>
          </p:cNvSpPr>
          <p:nvPr>
            <p:ph type="title"/>
          </p:nvPr>
        </p:nvSpPr>
        <p:spPr>
          <a:xfrm>
            <a:off x="979044" y="86103"/>
            <a:ext cx="9014716" cy="59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 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2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4191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440245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66" name="Google Shape;66;p92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3"/>
          <p:cNvSpPr/>
          <p:nvPr/>
        </p:nvSpPr>
        <p:spPr>
          <a:xfrm>
            <a:off x="0" y="0"/>
            <a:ext cx="10972801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3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3"/>
          <p:cNvSpPr txBox="1"/>
          <p:nvPr/>
        </p:nvSpPr>
        <p:spPr>
          <a:xfrm>
            <a:off x="9749166" y="5857881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Trebuchet MS"/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" name="Google Shape;71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8289" y="5814736"/>
            <a:ext cx="475887" cy="23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1_Content with Photograph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94"/>
          <p:cNvSpPr txBox="1">
            <a:spLocks noGrp="1"/>
          </p:cNvSpPr>
          <p:nvPr>
            <p:ph type="title"/>
          </p:nvPr>
        </p:nvSpPr>
        <p:spPr>
          <a:xfrm>
            <a:off x="498349" y="633526"/>
            <a:ext cx="4988160" cy="61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rebuchet MS"/>
              <a:buNone/>
              <a:defRPr sz="276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2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4"/>
          <p:cNvSpPr txBox="1">
            <a:spLocks noGrp="1"/>
          </p:cNvSpPr>
          <p:nvPr>
            <p:ph type="body" idx="1"/>
          </p:nvPr>
        </p:nvSpPr>
        <p:spPr>
          <a:xfrm>
            <a:off x="512065" y="2171700"/>
            <a:ext cx="4974480" cy="3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144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dk2"/>
                </a:solidFill>
              </a:defRPr>
            </a:lvl3pPr>
            <a:lvl4pPr marL="1828800" lvl="3" indent="-41910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4445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6pPr>
            <a:lvl7pPr marL="3200400" lvl="6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7pPr>
            <a:lvl8pPr marL="3657600" lvl="7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8pPr>
            <a:lvl9pPr marL="4114800" lvl="8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94"/>
          <p:cNvSpPr txBox="1">
            <a:spLocks noGrp="1"/>
          </p:cNvSpPr>
          <p:nvPr>
            <p:ph type="body" idx="2"/>
          </p:nvPr>
        </p:nvSpPr>
        <p:spPr>
          <a:xfrm>
            <a:off x="498349" y="1183334"/>
            <a:ext cx="49881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0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4600"/>
              <a:buFont typeface="Trebuchet MS"/>
              <a:buNone/>
              <a:defRPr sz="276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4600"/>
              <a:buFont typeface="Trebuchet MS"/>
              <a:buNone/>
              <a:defRPr sz="276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Trebuchet MS"/>
              <a:buNone/>
              <a:defRPr sz="276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Trebuchet MS"/>
              <a:buNone/>
              <a:defRPr sz="276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6pPr>
            <a:lvl7pPr marL="3200400" lvl="6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7pPr>
            <a:lvl8pPr marL="3657600" lvl="7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8pPr>
            <a:lvl9pPr marL="4114800" lvl="8" indent="-3937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Side by Side Compare">
  <p:cSld name="1 Side by Side Compar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5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8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5"/>
          <p:cNvSpPr txBox="1">
            <a:spLocks noGrp="1"/>
          </p:cNvSpPr>
          <p:nvPr>
            <p:ph type="body" idx="1"/>
          </p:nvPr>
        </p:nvSpPr>
        <p:spPr>
          <a:xfrm>
            <a:off x="516750" y="1805598"/>
            <a:ext cx="4846820" cy="401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p95"/>
          <p:cNvSpPr txBox="1">
            <a:spLocks noGrp="1"/>
          </p:cNvSpPr>
          <p:nvPr>
            <p:ph type="body" idx="2"/>
          </p:nvPr>
        </p:nvSpPr>
        <p:spPr>
          <a:xfrm>
            <a:off x="498348" y="1384317"/>
            <a:ext cx="4865222" cy="2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200"/>
              <a:buFont typeface="Trebuchet MS"/>
              <a:buNone/>
              <a:defRPr sz="192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95"/>
          <p:cNvSpPr txBox="1">
            <a:spLocks noGrp="1"/>
          </p:cNvSpPr>
          <p:nvPr>
            <p:ph type="body" idx="3"/>
          </p:nvPr>
        </p:nvSpPr>
        <p:spPr>
          <a:xfrm>
            <a:off x="5627633" y="1805598"/>
            <a:ext cx="4846820" cy="401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95"/>
          <p:cNvSpPr txBox="1">
            <a:spLocks noGrp="1"/>
          </p:cNvSpPr>
          <p:nvPr>
            <p:ph type="body" idx="4"/>
          </p:nvPr>
        </p:nvSpPr>
        <p:spPr>
          <a:xfrm>
            <a:off x="5609231" y="1384317"/>
            <a:ext cx="4865222" cy="2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200"/>
              <a:buFont typeface="Trebuchet MS"/>
              <a:buNone/>
              <a:defRPr sz="192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28">
          <p15:clr>
            <a:srgbClr val="FBAE40"/>
          </p15:clr>
        </p15:guide>
        <p15:guide id="2" pos="5760">
          <p15:clr>
            <a:srgbClr val="FBAE40"/>
          </p15:clr>
        </p15:guide>
        <p15:guide id="3" orient="horz" pos="33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6" descr="A close up of a spid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6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889" y="4436465"/>
            <a:ext cx="1601595" cy="129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7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527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2pPr>
            <a:lvl3pPr marL="1371600" lvl="2" indent="-280987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Trebuchet MS"/>
              <a:buChar char="•"/>
              <a:defRPr sz="1100">
                <a:solidFill>
                  <a:schemeClr val="accent4"/>
                </a:solidFill>
              </a:defRPr>
            </a:lvl3pPr>
            <a:lvl4pPr marL="1828800" lvl="3" indent="-276225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rebuchet MS"/>
              <a:buChar char="•"/>
              <a:defRPr sz="10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97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8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98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4" name="Google Shape;94;p98"/>
          <p:cNvSpPr/>
          <p:nvPr/>
        </p:nvSpPr>
        <p:spPr>
          <a:xfrm>
            <a:off x="422924" y="5799004"/>
            <a:ext cx="3049479" cy="254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</a:pPr>
            <a:r>
              <a:rPr lang="en-US" sz="10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9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9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99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99"/>
          <p:cNvSpPr/>
          <p:nvPr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0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0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3" name="Google Shape;103;p100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" name="Google Shape;104;p100"/>
          <p:cNvSpPr/>
          <p:nvPr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9"/>
          <p:cNvSpPr/>
          <p:nvPr/>
        </p:nvSpPr>
        <p:spPr>
          <a:xfrm>
            <a:off x="1" y="-1"/>
            <a:ext cx="3583949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358394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9"/>
          <p:cNvSpPr/>
          <p:nvPr/>
        </p:nvSpPr>
        <p:spPr>
          <a:xfrm>
            <a:off x="1" y="0"/>
            <a:ext cx="3583949" cy="6172200"/>
          </a:xfrm>
          <a:prstGeom prst="rect">
            <a:avLst/>
          </a:prstGeom>
          <a:solidFill>
            <a:schemeClr val="lt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79"/>
          <p:cNvSpPr txBox="1">
            <a:spLocks noGrp="1"/>
          </p:cNvSpPr>
          <p:nvPr>
            <p:ph type="title"/>
          </p:nvPr>
        </p:nvSpPr>
        <p:spPr>
          <a:xfrm>
            <a:off x="441882" y="2381807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Layout">
  <p:cSld name="Alternate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>
            <a:off x="4983480" y="2916936"/>
            <a:ext cx="5431536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" name="Google Shape;108;p101"/>
          <p:cNvSpPr txBox="1">
            <a:spLocks noGrp="1"/>
          </p:cNvSpPr>
          <p:nvPr>
            <p:ph type="body" idx="2"/>
          </p:nvPr>
        </p:nvSpPr>
        <p:spPr>
          <a:xfrm>
            <a:off x="4983480" y="2368296"/>
            <a:ext cx="5440680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9" name="Google Shape;109;p101"/>
          <p:cNvSpPr/>
          <p:nvPr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0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3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3"/>
          <p:cNvSpPr/>
          <p:nvPr/>
        </p:nvSpPr>
        <p:spPr>
          <a:xfrm>
            <a:off x="422924" y="5799004"/>
            <a:ext cx="3049479" cy="254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</a:pPr>
            <a:r>
              <a:rPr lang="en-US" sz="10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4"/>
          <p:cNvSpPr txBox="1"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05"/>
          <p:cNvGrpSpPr/>
          <p:nvPr/>
        </p:nvGrpSpPr>
        <p:grpSpPr>
          <a:xfrm>
            <a:off x="-1327308" y="-404865"/>
            <a:ext cx="13626669" cy="6983326"/>
            <a:chOff x="-1327308" y="-404865"/>
            <a:chExt cx="13626669" cy="6983326"/>
          </a:xfrm>
        </p:grpSpPr>
        <p:sp>
          <p:nvSpPr>
            <p:cNvPr id="121" name="Google Shape;121;p105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05"/>
            <p:cNvSpPr/>
            <p:nvPr/>
          </p:nvSpPr>
          <p:spPr>
            <a:xfrm>
              <a:off x="26269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5"/>
            <p:cNvSpPr/>
            <p:nvPr/>
          </p:nvSpPr>
          <p:spPr>
            <a:xfrm>
              <a:off x="61660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5"/>
            <p:cNvSpPr/>
            <p:nvPr/>
          </p:nvSpPr>
          <p:spPr>
            <a:xfrm>
              <a:off x="97050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05"/>
            <p:cNvSpPr/>
            <p:nvPr/>
          </p:nvSpPr>
          <p:spPr>
            <a:xfrm>
              <a:off x="132441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05"/>
            <p:cNvSpPr/>
            <p:nvPr/>
          </p:nvSpPr>
          <p:spPr>
            <a:xfrm>
              <a:off x="167831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05"/>
            <p:cNvSpPr/>
            <p:nvPr/>
          </p:nvSpPr>
          <p:spPr>
            <a:xfrm>
              <a:off x="203222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5"/>
            <p:cNvSpPr/>
            <p:nvPr/>
          </p:nvSpPr>
          <p:spPr>
            <a:xfrm>
              <a:off x="238613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5"/>
            <p:cNvSpPr/>
            <p:nvPr/>
          </p:nvSpPr>
          <p:spPr>
            <a:xfrm>
              <a:off x="274003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5"/>
            <p:cNvSpPr/>
            <p:nvPr/>
          </p:nvSpPr>
          <p:spPr>
            <a:xfrm>
              <a:off x="309394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5"/>
            <p:cNvSpPr/>
            <p:nvPr/>
          </p:nvSpPr>
          <p:spPr>
            <a:xfrm>
              <a:off x="344784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5"/>
            <p:cNvSpPr/>
            <p:nvPr/>
          </p:nvSpPr>
          <p:spPr>
            <a:xfrm>
              <a:off x="380175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5"/>
            <p:cNvSpPr/>
            <p:nvPr/>
          </p:nvSpPr>
          <p:spPr>
            <a:xfrm>
              <a:off x="415566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5"/>
            <p:cNvSpPr/>
            <p:nvPr/>
          </p:nvSpPr>
          <p:spPr>
            <a:xfrm>
              <a:off x="450956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5"/>
            <p:cNvSpPr/>
            <p:nvPr/>
          </p:nvSpPr>
          <p:spPr>
            <a:xfrm>
              <a:off x="486347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5"/>
            <p:cNvSpPr/>
            <p:nvPr/>
          </p:nvSpPr>
          <p:spPr>
            <a:xfrm>
              <a:off x="521737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5"/>
            <p:cNvSpPr/>
            <p:nvPr/>
          </p:nvSpPr>
          <p:spPr>
            <a:xfrm>
              <a:off x="557128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5"/>
            <p:cNvSpPr/>
            <p:nvPr/>
          </p:nvSpPr>
          <p:spPr>
            <a:xfrm>
              <a:off x="592519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5"/>
            <p:cNvSpPr/>
            <p:nvPr/>
          </p:nvSpPr>
          <p:spPr>
            <a:xfrm>
              <a:off x="627909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5"/>
            <p:cNvSpPr/>
            <p:nvPr/>
          </p:nvSpPr>
          <p:spPr>
            <a:xfrm>
              <a:off x="663300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5"/>
            <p:cNvSpPr/>
            <p:nvPr/>
          </p:nvSpPr>
          <p:spPr>
            <a:xfrm>
              <a:off x="698690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5"/>
            <p:cNvSpPr/>
            <p:nvPr/>
          </p:nvSpPr>
          <p:spPr>
            <a:xfrm>
              <a:off x="734081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5"/>
            <p:cNvSpPr/>
            <p:nvPr/>
          </p:nvSpPr>
          <p:spPr>
            <a:xfrm>
              <a:off x="769472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5"/>
            <p:cNvSpPr/>
            <p:nvPr/>
          </p:nvSpPr>
          <p:spPr>
            <a:xfrm>
              <a:off x="804862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5"/>
            <p:cNvSpPr/>
            <p:nvPr/>
          </p:nvSpPr>
          <p:spPr>
            <a:xfrm>
              <a:off x="840253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5"/>
            <p:cNvSpPr/>
            <p:nvPr/>
          </p:nvSpPr>
          <p:spPr>
            <a:xfrm>
              <a:off x="875643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5"/>
            <p:cNvSpPr/>
            <p:nvPr/>
          </p:nvSpPr>
          <p:spPr>
            <a:xfrm>
              <a:off x="911034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5"/>
            <p:cNvSpPr/>
            <p:nvPr/>
          </p:nvSpPr>
          <p:spPr>
            <a:xfrm>
              <a:off x="946425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5"/>
            <p:cNvSpPr/>
            <p:nvPr/>
          </p:nvSpPr>
          <p:spPr>
            <a:xfrm>
              <a:off x="981815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5"/>
            <p:cNvSpPr/>
            <p:nvPr/>
          </p:nvSpPr>
          <p:spPr>
            <a:xfrm>
              <a:off x="1017206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05"/>
            <p:cNvSpPr/>
            <p:nvPr/>
          </p:nvSpPr>
          <p:spPr>
            <a:xfrm>
              <a:off x="1052596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05"/>
            <p:cNvSpPr/>
            <p:nvPr/>
          </p:nvSpPr>
          <p:spPr>
            <a:xfrm>
              <a:off x="10879862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05"/>
            <p:cNvSpPr/>
            <p:nvPr/>
          </p:nvSpPr>
          <p:spPr>
            <a:xfrm>
              <a:off x="-9121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05"/>
            <p:cNvSpPr/>
            <p:nvPr/>
          </p:nvSpPr>
          <p:spPr>
            <a:xfrm>
              <a:off x="26269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05"/>
            <p:cNvSpPr/>
            <p:nvPr/>
          </p:nvSpPr>
          <p:spPr>
            <a:xfrm>
              <a:off x="61660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5"/>
            <p:cNvSpPr/>
            <p:nvPr/>
          </p:nvSpPr>
          <p:spPr>
            <a:xfrm>
              <a:off x="97050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05"/>
            <p:cNvSpPr/>
            <p:nvPr/>
          </p:nvSpPr>
          <p:spPr>
            <a:xfrm>
              <a:off x="132441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05"/>
            <p:cNvSpPr/>
            <p:nvPr/>
          </p:nvSpPr>
          <p:spPr>
            <a:xfrm>
              <a:off x="167831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5"/>
            <p:cNvSpPr/>
            <p:nvPr/>
          </p:nvSpPr>
          <p:spPr>
            <a:xfrm>
              <a:off x="203222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5"/>
            <p:cNvSpPr/>
            <p:nvPr/>
          </p:nvSpPr>
          <p:spPr>
            <a:xfrm>
              <a:off x="238613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5"/>
            <p:cNvSpPr/>
            <p:nvPr/>
          </p:nvSpPr>
          <p:spPr>
            <a:xfrm>
              <a:off x="274003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5"/>
            <p:cNvSpPr/>
            <p:nvPr/>
          </p:nvSpPr>
          <p:spPr>
            <a:xfrm>
              <a:off x="309394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05"/>
            <p:cNvSpPr/>
            <p:nvPr/>
          </p:nvSpPr>
          <p:spPr>
            <a:xfrm>
              <a:off x="344784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05"/>
            <p:cNvSpPr/>
            <p:nvPr/>
          </p:nvSpPr>
          <p:spPr>
            <a:xfrm>
              <a:off x="380175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5"/>
            <p:cNvSpPr/>
            <p:nvPr/>
          </p:nvSpPr>
          <p:spPr>
            <a:xfrm>
              <a:off x="415566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05"/>
            <p:cNvSpPr/>
            <p:nvPr/>
          </p:nvSpPr>
          <p:spPr>
            <a:xfrm>
              <a:off x="450956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5"/>
            <p:cNvSpPr/>
            <p:nvPr/>
          </p:nvSpPr>
          <p:spPr>
            <a:xfrm>
              <a:off x="486347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5"/>
            <p:cNvSpPr/>
            <p:nvPr/>
          </p:nvSpPr>
          <p:spPr>
            <a:xfrm>
              <a:off x="521737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05"/>
            <p:cNvSpPr/>
            <p:nvPr/>
          </p:nvSpPr>
          <p:spPr>
            <a:xfrm>
              <a:off x="557128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05"/>
            <p:cNvSpPr/>
            <p:nvPr/>
          </p:nvSpPr>
          <p:spPr>
            <a:xfrm>
              <a:off x="592519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5"/>
            <p:cNvSpPr/>
            <p:nvPr/>
          </p:nvSpPr>
          <p:spPr>
            <a:xfrm>
              <a:off x="627909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05"/>
            <p:cNvSpPr/>
            <p:nvPr/>
          </p:nvSpPr>
          <p:spPr>
            <a:xfrm>
              <a:off x="663300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05"/>
            <p:cNvSpPr/>
            <p:nvPr/>
          </p:nvSpPr>
          <p:spPr>
            <a:xfrm>
              <a:off x="698690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05"/>
            <p:cNvSpPr/>
            <p:nvPr/>
          </p:nvSpPr>
          <p:spPr>
            <a:xfrm>
              <a:off x="734081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05"/>
            <p:cNvSpPr/>
            <p:nvPr/>
          </p:nvSpPr>
          <p:spPr>
            <a:xfrm>
              <a:off x="769472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05"/>
            <p:cNvSpPr/>
            <p:nvPr/>
          </p:nvSpPr>
          <p:spPr>
            <a:xfrm>
              <a:off x="804862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05"/>
            <p:cNvSpPr/>
            <p:nvPr/>
          </p:nvSpPr>
          <p:spPr>
            <a:xfrm>
              <a:off x="840253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05"/>
            <p:cNvSpPr/>
            <p:nvPr/>
          </p:nvSpPr>
          <p:spPr>
            <a:xfrm>
              <a:off x="875643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05"/>
            <p:cNvSpPr/>
            <p:nvPr/>
          </p:nvSpPr>
          <p:spPr>
            <a:xfrm>
              <a:off x="911034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5"/>
            <p:cNvSpPr/>
            <p:nvPr/>
          </p:nvSpPr>
          <p:spPr>
            <a:xfrm>
              <a:off x="946425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05"/>
            <p:cNvSpPr/>
            <p:nvPr/>
          </p:nvSpPr>
          <p:spPr>
            <a:xfrm>
              <a:off x="981815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05"/>
            <p:cNvSpPr/>
            <p:nvPr/>
          </p:nvSpPr>
          <p:spPr>
            <a:xfrm>
              <a:off x="1017206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05"/>
            <p:cNvSpPr/>
            <p:nvPr/>
          </p:nvSpPr>
          <p:spPr>
            <a:xfrm>
              <a:off x="1052596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5"/>
            <p:cNvSpPr/>
            <p:nvPr/>
          </p:nvSpPr>
          <p:spPr>
            <a:xfrm>
              <a:off x="10879862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05"/>
            <p:cNvSpPr/>
            <p:nvPr/>
          </p:nvSpPr>
          <p:spPr>
            <a:xfrm>
              <a:off x="-9121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5"/>
            <p:cNvSpPr/>
            <p:nvPr/>
          </p:nvSpPr>
          <p:spPr>
            <a:xfrm>
              <a:off x="26269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5"/>
            <p:cNvSpPr/>
            <p:nvPr/>
          </p:nvSpPr>
          <p:spPr>
            <a:xfrm>
              <a:off x="61660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5"/>
            <p:cNvSpPr/>
            <p:nvPr/>
          </p:nvSpPr>
          <p:spPr>
            <a:xfrm>
              <a:off x="97050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05"/>
            <p:cNvSpPr/>
            <p:nvPr/>
          </p:nvSpPr>
          <p:spPr>
            <a:xfrm>
              <a:off x="132441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5"/>
            <p:cNvSpPr/>
            <p:nvPr/>
          </p:nvSpPr>
          <p:spPr>
            <a:xfrm>
              <a:off x="167831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5"/>
            <p:cNvSpPr/>
            <p:nvPr/>
          </p:nvSpPr>
          <p:spPr>
            <a:xfrm>
              <a:off x="203222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5"/>
            <p:cNvSpPr/>
            <p:nvPr/>
          </p:nvSpPr>
          <p:spPr>
            <a:xfrm>
              <a:off x="238613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5"/>
            <p:cNvSpPr/>
            <p:nvPr/>
          </p:nvSpPr>
          <p:spPr>
            <a:xfrm>
              <a:off x="274003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5"/>
            <p:cNvSpPr/>
            <p:nvPr/>
          </p:nvSpPr>
          <p:spPr>
            <a:xfrm>
              <a:off x="309394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5"/>
            <p:cNvSpPr/>
            <p:nvPr/>
          </p:nvSpPr>
          <p:spPr>
            <a:xfrm>
              <a:off x="344784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5"/>
            <p:cNvSpPr/>
            <p:nvPr/>
          </p:nvSpPr>
          <p:spPr>
            <a:xfrm>
              <a:off x="380175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5"/>
            <p:cNvSpPr/>
            <p:nvPr/>
          </p:nvSpPr>
          <p:spPr>
            <a:xfrm>
              <a:off x="415566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5"/>
            <p:cNvSpPr/>
            <p:nvPr/>
          </p:nvSpPr>
          <p:spPr>
            <a:xfrm>
              <a:off x="450956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5"/>
            <p:cNvSpPr/>
            <p:nvPr/>
          </p:nvSpPr>
          <p:spPr>
            <a:xfrm>
              <a:off x="486347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5"/>
            <p:cNvSpPr/>
            <p:nvPr/>
          </p:nvSpPr>
          <p:spPr>
            <a:xfrm>
              <a:off x="521737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5"/>
            <p:cNvSpPr/>
            <p:nvPr/>
          </p:nvSpPr>
          <p:spPr>
            <a:xfrm>
              <a:off x="557128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5"/>
            <p:cNvSpPr/>
            <p:nvPr/>
          </p:nvSpPr>
          <p:spPr>
            <a:xfrm>
              <a:off x="592519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5"/>
            <p:cNvSpPr/>
            <p:nvPr/>
          </p:nvSpPr>
          <p:spPr>
            <a:xfrm>
              <a:off x="627909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5"/>
            <p:cNvSpPr/>
            <p:nvPr/>
          </p:nvSpPr>
          <p:spPr>
            <a:xfrm>
              <a:off x="663300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5"/>
            <p:cNvSpPr/>
            <p:nvPr/>
          </p:nvSpPr>
          <p:spPr>
            <a:xfrm>
              <a:off x="698690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05"/>
            <p:cNvSpPr/>
            <p:nvPr/>
          </p:nvSpPr>
          <p:spPr>
            <a:xfrm>
              <a:off x="734081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5"/>
            <p:cNvSpPr/>
            <p:nvPr/>
          </p:nvSpPr>
          <p:spPr>
            <a:xfrm>
              <a:off x="769472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5"/>
            <p:cNvSpPr/>
            <p:nvPr/>
          </p:nvSpPr>
          <p:spPr>
            <a:xfrm>
              <a:off x="804862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5"/>
            <p:cNvSpPr/>
            <p:nvPr/>
          </p:nvSpPr>
          <p:spPr>
            <a:xfrm>
              <a:off x="840253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05"/>
            <p:cNvSpPr/>
            <p:nvPr/>
          </p:nvSpPr>
          <p:spPr>
            <a:xfrm>
              <a:off x="875643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5"/>
            <p:cNvSpPr/>
            <p:nvPr/>
          </p:nvSpPr>
          <p:spPr>
            <a:xfrm>
              <a:off x="911034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05"/>
            <p:cNvSpPr/>
            <p:nvPr/>
          </p:nvSpPr>
          <p:spPr>
            <a:xfrm>
              <a:off x="946425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5"/>
            <p:cNvSpPr/>
            <p:nvPr/>
          </p:nvSpPr>
          <p:spPr>
            <a:xfrm>
              <a:off x="981815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5"/>
            <p:cNvSpPr/>
            <p:nvPr/>
          </p:nvSpPr>
          <p:spPr>
            <a:xfrm>
              <a:off x="1017206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05"/>
            <p:cNvSpPr/>
            <p:nvPr/>
          </p:nvSpPr>
          <p:spPr>
            <a:xfrm>
              <a:off x="1052596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05"/>
            <p:cNvSpPr/>
            <p:nvPr/>
          </p:nvSpPr>
          <p:spPr>
            <a:xfrm>
              <a:off x="10879862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5"/>
            <p:cNvSpPr/>
            <p:nvPr/>
          </p:nvSpPr>
          <p:spPr>
            <a:xfrm>
              <a:off x="-9121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5"/>
            <p:cNvSpPr/>
            <p:nvPr/>
          </p:nvSpPr>
          <p:spPr>
            <a:xfrm>
              <a:off x="26269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5"/>
            <p:cNvSpPr/>
            <p:nvPr/>
          </p:nvSpPr>
          <p:spPr>
            <a:xfrm>
              <a:off x="61660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5"/>
            <p:cNvSpPr/>
            <p:nvPr/>
          </p:nvSpPr>
          <p:spPr>
            <a:xfrm>
              <a:off x="97050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5"/>
            <p:cNvSpPr/>
            <p:nvPr/>
          </p:nvSpPr>
          <p:spPr>
            <a:xfrm>
              <a:off x="132441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05"/>
            <p:cNvSpPr/>
            <p:nvPr/>
          </p:nvSpPr>
          <p:spPr>
            <a:xfrm>
              <a:off x="167831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5"/>
            <p:cNvSpPr/>
            <p:nvPr/>
          </p:nvSpPr>
          <p:spPr>
            <a:xfrm>
              <a:off x="203222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5"/>
            <p:cNvSpPr/>
            <p:nvPr/>
          </p:nvSpPr>
          <p:spPr>
            <a:xfrm>
              <a:off x="238613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05"/>
            <p:cNvSpPr/>
            <p:nvPr/>
          </p:nvSpPr>
          <p:spPr>
            <a:xfrm>
              <a:off x="274003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5"/>
            <p:cNvSpPr/>
            <p:nvPr/>
          </p:nvSpPr>
          <p:spPr>
            <a:xfrm>
              <a:off x="309394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05"/>
            <p:cNvSpPr/>
            <p:nvPr/>
          </p:nvSpPr>
          <p:spPr>
            <a:xfrm>
              <a:off x="344784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5"/>
            <p:cNvSpPr/>
            <p:nvPr/>
          </p:nvSpPr>
          <p:spPr>
            <a:xfrm>
              <a:off x="380175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5"/>
            <p:cNvSpPr/>
            <p:nvPr/>
          </p:nvSpPr>
          <p:spPr>
            <a:xfrm>
              <a:off x="415566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05"/>
            <p:cNvSpPr/>
            <p:nvPr/>
          </p:nvSpPr>
          <p:spPr>
            <a:xfrm>
              <a:off x="450956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05"/>
            <p:cNvSpPr/>
            <p:nvPr/>
          </p:nvSpPr>
          <p:spPr>
            <a:xfrm>
              <a:off x="486347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5"/>
            <p:cNvSpPr/>
            <p:nvPr/>
          </p:nvSpPr>
          <p:spPr>
            <a:xfrm>
              <a:off x="521737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5"/>
            <p:cNvSpPr/>
            <p:nvPr/>
          </p:nvSpPr>
          <p:spPr>
            <a:xfrm>
              <a:off x="557128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05"/>
            <p:cNvSpPr/>
            <p:nvPr/>
          </p:nvSpPr>
          <p:spPr>
            <a:xfrm>
              <a:off x="592519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5"/>
            <p:cNvSpPr/>
            <p:nvPr/>
          </p:nvSpPr>
          <p:spPr>
            <a:xfrm>
              <a:off x="627909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5"/>
            <p:cNvSpPr/>
            <p:nvPr/>
          </p:nvSpPr>
          <p:spPr>
            <a:xfrm>
              <a:off x="663300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05"/>
            <p:cNvSpPr/>
            <p:nvPr/>
          </p:nvSpPr>
          <p:spPr>
            <a:xfrm>
              <a:off x="698690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05"/>
            <p:cNvSpPr/>
            <p:nvPr/>
          </p:nvSpPr>
          <p:spPr>
            <a:xfrm>
              <a:off x="734081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05"/>
            <p:cNvSpPr/>
            <p:nvPr/>
          </p:nvSpPr>
          <p:spPr>
            <a:xfrm>
              <a:off x="769472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05"/>
            <p:cNvSpPr/>
            <p:nvPr/>
          </p:nvSpPr>
          <p:spPr>
            <a:xfrm>
              <a:off x="804862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05"/>
            <p:cNvSpPr/>
            <p:nvPr/>
          </p:nvSpPr>
          <p:spPr>
            <a:xfrm>
              <a:off x="840253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05"/>
            <p:cNvSpPr/>
            <p:nvPr/>
          </p:nvSpPr>
          <p:spPr>
            <a:xfrm>
              <a:off x="875643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05"/>
            <p:cNvSpPr/>
            <p:nvPr/>
          </p:nvSpPr>
          <p:spPr>
            <a:xfrm>
              <a:off x="911034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5"/>
            <p:cNvSpPr/>
            <p:nvPr/>
          </p:nvSpPr>
          <p:spPr>
            <a:xfrm>
              <a:off x="946425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05"/>
            <p:cNvSpPr/>
            <p:nvPr/>
          </p:nvSpPr>
          <p:spPr>
            <a:xfrm>
              <a:off x="981815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05"/>
            <p:cNvSpPr/>
            <p:nvPr/>
          </p:nvSpPr>
          <p:spPr>
            <a:xfrm>
              <a:off x="1017206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05"/>
            <p:cNvSpPr/>
            <p:nvPr/>
          </p:nvSpPr>
          <p:spPr>
            <a:xfrm>
              <a:off x="1052596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05"/>
            <p:cNvSpPr/>
            <p:nvPr/>
          </p:nvSpPr>
          <p:spPr>
            <a:xfrm>
              <a:off x="10879862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05"/>
            <p:cNvSpPr/>
            <p:nvPr/>
          </p:nvSpPr>
          <p:spPr>
            <a:xfrm>
              <a:off x="-9121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5"/>
            <p:cNvSpPr/>
            <p:nvPr/>
          </p:nvSpPr>
          <p:spPr>
            <a:xfrm>
              <a:off x="26269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5"/>
            <p:cNvSpPr/>
            <p:nvPr/>
          </p:nvSpPr>
          <p:spPr>
            <a:xfrm>
              <a:off x="61660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5"/>
            <p:cNvSpPr/>
            <p:nvPr/>
          </p:nvSpPr>
          <p:spPr>
            <a:xfrm>
              <a:off x="97050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5"/>
            <p:cNvSpPr/>
            <p:nvPr/>
          </p:nvSpPr>
          <p:spPr>
            <a:xfrm>
              <a:off x="132441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5"/>
            <p:cNvSpPr/>
            <p:nvPr/>
          </p:nvSpPr>
          <p:spPr>
            <a:xfrm>
              <a:off x="167831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5"/>
            <p:cNvSpPr/>
            <p:nvPr/>
          </p:nvSpPr>
          <p:spPr>
            <a:xfrm>
              <a:off x="203222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5"/>
            <p:cNvSpPr/>
            <p:nvPr/>
          </p:nvSpPr>
          <p:spPr>
            <a:xfrm>
              <a:off x="238613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5"/>
            <p:cNvSpPr/>
            <p:nvPr/>
          </p:nvSpPr>
          <p:spPr>
            <a:xfrm>
              <a:off x="274003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5"/>
            <p:cNvSpPr/>
            <p:nvPr/>
          </p:nvSpPr>
          <p:spPr>
            <a:xfrm>
              <a:off x="309394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5"/>
            <p:cNvSpPr/>
            <p:nvPr/>
          </p:nvSpPr>
          <p:spPr>
            <a:xfrm>
              <a:off x="344784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5"/>
            <p:cNvSpPr/>
            <p:nvPr/>
          </p:nvSpPr>
          <p:spPr>
            <a:xfrm>
              <a:off x="380175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5"/>
            <p:cNvSpPr/>
            <p:nvPr/>
          </p:nvSpPr>
          <p:spPr>
            <a:xfrm>
              <a:off x="415566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05"/>
            <p:cNvSpPr/>
            <p:nvPr/>
          </p:nvSpPr>
          <p:spPr>
            <a:xfrm>
              <a:off x="450956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05"/>
            <p:cNvSpPr/>
            <p:nvPr/>
          </p:nvSpPr>
          <p:spPr>
            <a:xfrm>
              <a:off x="486347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5"/>
            <p:cNvSpPr/>
            <p:nvPr/>
          </p:nvSpPr>
          <p:spPr>
            <a:xfrm>
              <a:off x="521737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5"/>
            <p:cNvSpPr/>
            <p:nvPr/>
          </p:nvSpPr>
          <p:spPr>
            <a:xfrm>
              <a:off x="557128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5"/>
            <p:cNvSpPr/>
            <p:nvPr/>
          </p:nvSpPr>
          <p:spPr>
            <a:xfrm>
              <a:off x="592519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5"/>
            <p:cNvSpPr/>
            <p:nvPr/>
          </p:nvSpPr>
          <p:spPr>
            <a:xfrm>
              <a:off x="627909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5"/>
            <p:cNvSpPr/>
            <p:nvPr/>
          </p:nvSpPr>
          <p:spPr>
            <a:xfrm>
              <a:off x="663300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5"/>
            <p:cNvSpPr/>
            <p:nvPr/>
          </p:nvSpPr>
          <p:spPr>
            <a:xfrm>
              <a:off x="698690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5"/>
            <p:cNvSpPr/>
            <p:nvPr/>
          </p:nvSpPr>
          <p:spPr>
            <a:xfrm>
              <a:off x="734081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5"/>
            <p:cNvSpPr/>
            <p:nvPr/>
          </p:nvSpPr>
          <p:spPr>
            <a:xfrm>
              <a:off x="769472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5"/>
            <p:cNvSpPr/>
            <p:nvPr/>
          </p:nvSpPr>
          <p:spPr>
            <a:xfrm>
              <a:off x="804862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5"/>
            <p:cNvSpPr/>
            <p:nvPr/>
          </p:nvSpPr>
          <p:spPr>
            <a:xfrm>
              <a:off x="840253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5"/>
            <p:cNvSpPr/>
            <p:nvPr/>
          </p:nvSpPr>
          <p:spPr>
            <a:xfrm>
              <a:off x="875643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5"/>
            <p:cNvSpPr/>
            <p:nvPr/>
          </p:nvSpPr>
          <p:spPr>
            <a:xfrm>
              <a:off x="911034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5"/>
            <p:cNvSpPr/>
            <p:nvPr/>
          </p:nvSpPr>
          <p:spPr>
            <a:xfrm>
              <a:off x="946425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5"/>
            <p:cNvSpPr/>
            <p:nvPr/>
          </p:nvSpPr>
          <p:spPr>
            <a:xfrm>
              <a:off x="981815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5"/>
            <p:cNvSpPr/>
            <p:nvPr/>
          </p:nvSpPr>
          <p:spPr>
            <a:xfrm>
              <a:off x="1017206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5"/>
            <p:cNvSpPr/>
            <p:nvPr/>
          </p:nvSpPr>
          <p:spPr>
            <a:xfrm>
              <a:off x="1052596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5"/>
            <p:cNvSpPr/>
            <p:nvPr/>
          </p:nvSpPr>
          <p:spPr>
            <a:xfrm>
              <a:off x="10879862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5"/>
            <p:cNvSpPr/>
            <p:nvPr/>
          </p:nvSpPr>
          <p:spPr>
            <a:xfrm>
              <a:off x="-9121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5"/>
            <p:cNvSpPr/>
            <p:nvPr/>
          </p:nvSpPr>
          <p:spPr>
            <a:xfrm>
              <a:off x="26269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5"/>
            <p:cNvSpPr/>
            <p:nvPr/>
          </p:nvSpPr>
          <p:spPr>
            <a:xfrm>
              <a:off x="61660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5"/>
            <p:cNvSpPr/>
            <p:nvPr/>
          </p:nvSpPr>
          <p:spPr>
            <a:xfrm>
              <a:off x="97050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5"/>
            <p:cNvSpPr/>
            <p:nvPr/>
          </p:nvSpPr>
          <p:spPr>
            <a:xfrm>
              <a:off x="132441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5"/>
            <p:cNvSpPr/>
            <p:nvPr/>
          </p:nvSpPr>
          <p:spPr>
            <a:xfrm>
              <a:off x="167831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5"/>
            <p:cNvSpPr/>
            <p:nvPr/>
          </p:nvSpPr>
          <p:spPr>
            <a:xfrm>
              <a:off x="203222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5"/>
            <p:cNvSpPr/>
            <p:nvPr/>
          </p:nvSpPr>
          <p:spPr>
            <a:xfrm>
              <a:off x="238613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5"/>
            <p:cNvSpPr/>
            <p:nvPr/>
          </p:nvSpPr>
          <p:spPr>
            <a:xfrm>
              <a:off x="274003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5"/>
            <p:cNvSpPr/>
            <p:nvPr/>
          </p:nvSpPr>
          <p:spPr>
            <a:xfrm>
              <a:off x="309394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5"/>
            <p:cNvSpPr/>
            <p:nvPr/>
          </p:nvSpPr>
          <p:spPr>
            <a:xfrm>
              <a:off x="344784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5"/>
            <p:cNvSpPr/>
            <p:nvPr/>
          </p:nvSpPr>
          <p:spPr>
            <a:xfrm>
              <a:off x="380175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5"/>
            <p:cNvSpPr/>
            <p:nvPr/>
          </p:nvSpPr>
          <p:spPr>
            <a:xfrm>
              <a:off x="415566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5"/>
            <p:cNvSpPr/>
            <p:nvPr/>
          </p:nvSpPr>
          <p:spPr>
            <a:xfrm>
              <a:off x="450956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5"/>
            <p:cNvSpPr/>
            <p:nvPr/>
          </p:nvSpPr>
          <p:spPr>
            <a:xfrm>
              <a:off x="486347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5"/>
            <p:cNvSpPr/>
            <p:nvPr/>
          </p:nvSpPr>
          <p:spPr>
            <a:xfrm>
              <a:off x="521737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5"/>
            <p:cNvSpPr/>
            <p:nvPr/>
          </p:nvSpPr>
          <p:spPr>
            <a:xfrm>
              <a:off x="557128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5"/>
            <p:cNvSpPr/>
            <p:nvPr/>
          </p:nvSpPr>
          <p:spPr>
            <a:xfrm>
              <a:off x="592519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5"/>
            <p:cNvSpPr/>
            <p:nvPr/>
          </p:nvSpPr>
          <p:spPr>
            <a:xfrm>
              <a:off x="627909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5"/>
            <p:cNvSpPr/>
            <p:nvPr/>
          </p:nvSpPr>
          <p:spPr>
            <a:xfrm>
              <a:off x="663300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5"/>
            <p:cNvSpPr/>
            <p:nvPr/>
          </p:nvSpPr>
          <p:spPr>
            <a:xfrm>
              <a:off x="698690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5"/>
            <p:cNvSpPr/>
            <p:nvPr/>
          </p:nvSpPr>
          <p:spPr>
            <a:xfrm>
              <a:off x="734081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5"/>
            <p:cNvSpPr/>
            <p:nvPr/>
          </p:nvSpPr>
          <p:spPr>
            <a:xfrm>
              <a:off x="769472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5"/>
            <p:cNvSpPr/>
            <p:nvPr/>
          </p:nvSpPr>
          <p:spPr>
            <a:xfrm>
              <a:off x="804862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5"/>
            <p:cNvSpPr/>
            <p:nvPr/>
          </p:nvSpPr>
          <p:spPr>
            <a:xfrm>
              <a:off x="840253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5"/>
            <p:cNvSpPr/>
            <p:nvPr/>
          </p:nvSpPr>
          <p:spPr>
            <a:xfrm>
              <a:off x="875643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5"/>
            <p:cNvSpPr/>
            <p:nvPr/>
          </p:nvSpPr>
          <p:spPr>
            <a:xfrm>
              <a:off x="911034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5"/>
            <p:cNvSpPr/>
            <p:nvPr/>
          </p:nvSpPr>
          <p:spPr>
            <a:xfrm>
              <a:off x="946425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5"/>
            <p:cNvSpPr/>
            <p:nvPr/>
          </p:nvSpPr>
          <p:spPr>
            <a:xfrm>
              <a:off x="981815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5"/>
            <p:cNvSpPr/>
            <p:nvPr/>
          </p:nvSpPr>
          <p:spPr>
            <a:xfrm>
              <a:off x="1017206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5"/>
            <p:cNvSpPr/>
            <p:nvPr/>
          </p:nvSpPr>
          <p:spPr>
            <a:xfrm>
              <a:off x="1052596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5"/>
            <p:cNvSpPr/>
            <p:nvPr/>
          </p:nvSpPr>
          <p:spPr>
            <a:xfrm>
              <a:off x="10879862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5"/>
            <p:cNvSpPr/>
            <p:nvPr/>
          </p:nvSpPr>
          <p:spPr>
            <a:xfrm>
              <a:off x="-9121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5"/>
            <p:cNvSpPr/>
            <p:nvPr/>
          </p:nvSpPr>
          <p:spPr>
            <a:xfrm>
              <a:off x="26269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5"/>
            <p:cNvSpPr/>
            <p:nvPr/>
          </p:nvSpPr>
          <p:spPr>
            <a:xfrm>
              <a:off x="61660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5"/>
            <p:cNvSpPr/>
            <p:nvPr/>
          </p:nvSpPr>
          <p:spPr>
            <a:xfrm>
              <a:off x="97050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5"/>
            <p:cNvSpPr/>
            <p:nvPr/>
          </p:nvSpPr>
          <p:spPr>
            <a:xfrm>
              <a:off x="132441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5"/>
            <p:cNvSpPr/>
            <p:nvPr/>
          </p:nvSpPr>
          <p:spPr>
            <a:xfrm>
              <a:off x="167831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5"/>
            <p:cNvSpPr/>
            <p:nvPr/>
          </p:nvSpPr>
          <p:spPr>
            <a:xfrm>
              <a:off x="203222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5"/>
            <p:cNvSpPr/>
            <p:nvPr/>
          </p:nvSpPr>
          <p:spPr>
            <a:xfrm>
              <a:off x="238613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5"/>
            <p:cNvSpPr/>
            <p:nvPr/>
          </p:nvSpPr>
          <p:spPr>
            <a:xfrm>
              <a:off x="274003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5"/>
            <p:cNvSpPr/>
            <p:nvPr/>
          </p:nvSpPr>
          <p:spPr>
            <a:xfrm>
              <a:off x="309394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5"/>
            <p:cNvSpPr/>
            <p:nvPr/>
          </p:nvSpPr>
          <p:spPr>
            <a:xfrm>
              <a:off x="344784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5"/>
            <p:cNvSpPr/>
            <p:nvPr/>
          </p:nvSpPr>
          <p:spPr>
            <a:xfrm>
              <a:off x="380175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5"/>
            <p:cNvSpPr/>
            <p:nvPr/>
          </p:nvSpPr>
          <p:spPr>
            <a:xfrm>
              <a:off x="415566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5"/>
            <p:cNvSpPr/>
            <p:nvPr/>
          </p:nvSpPr>
          <p:spPr>
            <a:xfrm>
              <a:off x="450956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5"/>
            <p:cNvSpPr/>
            <p:nvPr/>
          </p:nvSpPr>
          <p:spPr>
            <a:xfrm>
              <a:off x="486347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5"/>
            <p:cNvSpPr/>
            <p:nvPr/>
          </p:nvSpPr>
          <p:spPr>
            <a:xfrm>
              <a:off x="521737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5"/>
            <p:cNvSpPr/>
            <p:nvPr/>
          </p:nvSpPr>
          <p:spPr>
            <a:xfrm>
              <a:off x="557128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5"/>
            <p:cNvSpPr/>
            <p:nvPr/>
          </p:nvSpPr>
          <p:spPr>
            <a:xfrm>
              <a:off x="592519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5"/>
            <p:cNvSpPr/>
            <p:nvPr/>
          </p:nvSpPr>
          <p:spPr>
            <a:xfrm>
              <a:off x="627909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5"/>
            <p:cNvSpPr/>
            <p:nvPr/>
          </p:nvSpPr>
          <p:spPr>
            <a:xfrm>
              <a:off x="663300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5"/>
            <p:cNvSpPr/>
            <p:nvPr/>
          </p:nvSpPr>
          <p:spPr>
            <a:xfrm>
              <a:off x="698690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5"/>
            <p:cNvSpPr/>
            <p:nvPr/>
          </p:nvSpPr>
          <p:spPr>
            <a:xfrm>
              <a:off x="734081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5"/>
            <p:cNvSpPr/>
            <p:nvPr/>
          </p:nvSpPr>
          <p:spPr>
            <a:xfrm>
              <a:off x="769472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5"/>
            <p:cNvSpPr/>
            <p:nvPr/>
          </p:nvSpPr>
          <p:spPr>
            <a:xfrm>
              <a:off x="804862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5"/>
            <p:cNvSpPr/>
            <p:nvPr/>
          </p:nvSpPr>
          <p:spPr>
            <a:xfrm>
              <a:off x="840253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5"/>
            <p:cNvSpPr/>
            <p:nvPr/>
          </p:nvSpPr>
          <p:spPr>
            <a:xfrm>
              <a:off x="875643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5"/>
            <p:cNvSpPr/>
            <p:nvPr/>
          </p:nvSpPr>
          <p:spPr>
            <a:xfrm>
              <a:off x="911034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5"/>
            <p:cNvSpPr/>
            <p:nvPr/>
          </p:nvSpPr>
          <p:spPr>
            <a:xfrm>
              <a:off x="946425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5"/>
            <p:cNvSpPr/>
            <p:nvPr/>
          </p:nvSpPr>
          <p:spPr>
            <a:xfrm>
              <a:off x="981815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5"/>
            <p:cNvSpPr/>
            <p:nvPr/>
          </p:nvSpPr>
          <p:spPr>
            <a:xfrm>
              <a:off x="1017206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5"/>
            <p:cNvSpPr/>
            <p:nvPr/>
          </p:nvSpPr>
          <p:spPr>
            <a:xfrm>
              <a:off x="1052596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5"/>
            <p:cNvSpPr/>
            <p:nvPr/>
          </p:nvSpPr>
          <p:spPr>
            <a:xfrm>
              <a:off x="10879862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5"/>
            <p:cNvSpPr/>
            <p:nvPr/>
          </p:nvSpPr>
          <p:spPr>
            <a:xfrm>
              <a:off x="-9121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5"/>
            <p:cNvSpPr/>
            <p:nvPr/>
          </p:nvSpPr>
          <p:spPr>
            <a:xfrm>
              <a:off x="26269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5"/>
            <p:cNvSpPr/>
            <p:nvPr/>
          </p:nvSpPr>
          <p:spPr>
            <a:xfrm>
              <a:off x="61660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5"/>
            <p:cNvSpPr/>
            <p:nvPr/>
          </p:nvSpPr>
          <p:spPr>
            <a:xfrm>
              <a:off x="97050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5"/>
            <p:cNvSpPr/>
            <p:nvPr/>
          </p:nvSpPr>
          <p:spPr>
            <a:xfrm>
              <a:off x="132441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5"/>
            <p:cNvSpPr/>
            <p:nvPr/>
          </p:nvSpPr>
          <p:spPr>
            <a:xfrm>
              <a:off x="167831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5"/>
            <p:cNvSpPr/>
            <p:nvPr/>
          </p:nvSpPr>
          <p:spPr>
            <a:xfrm>
              <a:off x="203222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5"/>
            <p:cNvSpPr/>
            <p:nvPr/>
          </p:nvSpPr>
          <p:spPr>
            <a:xfrm>
              <a:off x="238613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5"/>
            <p:cNvSpPr/>
            <p:nvPr/>
          </p:nvSpPr>
          <p:spPr>
            <a:xfrm>
              <a:off x="274003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5"/>
            <p:cNvSpPr/>
            <p:nvPr/>
          </p:nvSpPr>
          <p:spPr>
            <a:xfrm>
              <a:off x="309394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5"/>
            <p:cNvSpPr/>
            <p:nvPr/>
          </p:nvSpPr>
          <p:spPr>
            <a:xfrm>
              <a:off x="344784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5"/>
            <p:cNvSpPr/>
            <p:nvPr/>
          </p:nvSpPr>
          <p:spPr>
            <a:xfrm>
              <a:off x="380175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5"/>
            <p:cNvSpPr/>
            <p:nvPr/>
          </p:nvSpPr>
          <p:spPr>
            <a:xfrm>
              <a:off x="415566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5"/>
            <p:cNvSpPr/>
            <p:nvPr/>
          </p:nvSpPr>
          <p:spPr>
            <a:xfrm>
              <a:off x="450956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5"/>
            <p:cNvSpPr/>
            <p:nvPr/>
          </p:nvSpPr>
          <p:spPr>
            <a:xfrm>
              <a:off x="486347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5"/>
            <p:cNvSpPr/>
            <p:nvPr/>
          </p:nvSpPr>
          <p:spPr>
            <a:xfrm>
              <a:off x="521737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5"/>
            <p:cNvSpPr/>
            <p:nvPr/>
          </p:nvSpPr>
          <p:spPr>
            <a:xfrm>
              <a:off x="557128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5"/>
            <p:cNvSpPr/>
            <p:nvPr/>
          </p:nvSpPr>
          <p:spPr>
            <a:xfrm>
              <a:off x="592519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05"/>
            <p:cNvSpPr/>
            <p:nvPr/>
          </p:nvSpPr>
          <p:spPr>
            <a:xfrm>
              <a:off x="627909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5"/>
            <p:cNvSpPr/>
            <p:nvPr/>
          </p:nvSpPr>
          <p:spPr>
            <a:xfrm>
              <a:off x="663300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5"/>
            <p:cNvSpPr/>
            <p:nvPr/>
          </p:nvSpPr>
          <p:spPr>
            <a:xfrm>
              <a:off x="698690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5"/>
            <p:cNvSpPr/>
            <p:nvPr/>
          </p:nvSpPr>
          <p:spPr>
            <a:xfrm>
              <a:off x="734081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5"/>
            <p:cNvSpPr/>
            <p:nvPr/>
          </p:nvSpPr>
          <p:spPr>
            <a:xfrm>
              <a:off x="769472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5"/>
            <p:cNvSpPr/>
            <p:nvPr/>
          </p:nvSpPr>
          <p:spPr>
            <a:xfrm>
              <a:off x="804862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5"/>
            <p:cNvSpPr/>
            <p:nvPr/>
          </p:nvSpPr>
          <p:spPr>
            <a:xfrm>
              <a:off x="840253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5"/>
            <p:cNvSpPr/>
            <p:nvPr/>
          </p:nvSpPr>
          <p:spPr>
            <a:xfrm>
              <a:off x="875643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5"/>
            <p:cNvSpPr/>
            <p:nvPr/>
          </p:nvSpPr>
          <p:spPr>
            <a:xfrm>
              <a:off x="911034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5"/>
            <p:cNvSpPr/>
            <p:nvPr/>
          </p:nvSpPr>
          <p:spPr>
            <a:xfrm>
              <a:off x="946425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5"/>
            <p:cNvSpPr/>
            <p:nvPr/>
          </p:nvSpPr>
          <p:spPr>
            <a:xfrm>
              <a:off x="981815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5"/>
            <p:cNvSpPr/>
            <p:nvPr/>
          </p:nvSpPr>
          <p:spPr>
            <a:xfrm>
              <a:off x="1017206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5"/>
            <p:cNvSpPr/>
            <p:nvPr/>
          </p:nvSpPr>
          <p:spPr>
            <a:xfrm>
              <a:off x="1052596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5"/>
            <p:cNvSpPr/>
            <p:nvPr/>
          </p:nvSpPr>
          <p:spPr>
            <a:xfrm>
              <a:off x="10879862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5"/>
            <p:cNvSpPr/>
            <p:nvPr/>
          </p:nvSpPr>
          <p:spPr>
            <a:xfrm>
              <a:off x="-9121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5"/>
            <p:cNvSpPr/>
            <p:nvPr/>
          </p:nvSpPr>
          <p:spPr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" name="Google Shape;379;p105"/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380" name="Google Shape;380;p105"/>
              <p:cNvSpPr/>
              <p:nvPr/>
            </p:nvSpPr>
            <p:spPr>
              <a:xfrm>
                <a:off x="-831850" y="2471738"/>
                <a:ext cx="3567113" cy="311943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06" extrusionOk="0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05"/>
              <p:cNvSpPr/>
              <p:nvPr/>
            </p:nvSpPr>
            <p:spPr>
              <a:xfrm>
                <a:off x="490538" y="3262313"/>
                <a:ext cx="914400" cy="1590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07" extrusionOk="0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05"/>
              <p:cNvSpPr/>
              <p:nvPr/>
            </p:nvSpPr>
            <p:spPr>
              <a:xfrm>
                <a:off x="-239713" y="581026"/>
                <a:ext cx="2382838" cy="19589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5" extrusionOk="0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3" name="Google Shape;383;p105"/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5"/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5"/>
            <p:cNvSpPr/>
            <p:nvPr/>
          </p:nvSpPr>
          <p:spPr>
            <a:xfrm rot="-5400000">
              <a:off x="5129275" y="-5934192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05"/>
            <p:cNvSpPr/>
            <p:nvPr/>
          </p:nvSpPr>
          <p:spPr>
            <a:xfrm rot="-5400000">
              <a:off x="5129270" y="643723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105"/>
          <p:cNvSpPr txBox="1"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05"/>
          <p:cNvSpPr txBox="1">
            <a:spLocks noGrp="1"/>
          </p:cNvSpPr>
          <p:nvPr>
            <p:ph type="body" idx="1"/>
          </p:nvPr>
        </p:nvSpPr>
        <p:spPr>
          <a:xfrm>
            <a:off x="2862072" y="4361688"/>
            <a:ext cx="74615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6" descr="A close up of an objec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7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07"/>
          <p:cNvSpPr txBox="1">
            <a:spLocks noGrp="1"/>
          </p:cNvSpPr>
          <p:nvPr>
            <p:ph type="body" idx="1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8"/>
          <p:cNvSpPr txBox="1">
            <a:spLocks noGrp="1"/>
          </p:cNvSpPr>
          <p:nvPr>
            <p:ph type="title"/>
          </p:nvPr>
        </p:nvSpPr>
        <p:spPr>
          <a:xfrm>
            <a:off x="374041" y="534030"/>
            <a:ext cx="102245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08"/>
          <p:cNvSpPr txBox="1">
            <a:spLocks noGrp="1"/>
          </p:cNvSpPr>
          <p:nvPr>
            <p:ph type="body" idx="1"/>
          </p:nvPr>
        </p:nvSpPr>
        <p:spPr>
          <a:xfrm>
            <a:off x="374041" y="1382970"/>
            <a:ext cx="10224599" cy="4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  <a:defRPr/>
            </a:lvl1pPr>
            <a:lvl2pPr marL="914400" lvl="1" indent="-33655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700"/>
              <a:buFont typeface="Trebuchet MS"/>
              <a:buChar char="○"/>
              <a:defRPr/>
            </a:lvl2pPr>
            <a:lvl3pPr marL="1371600" lvl="2" indent="-33655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700"/>
              <a:buFont typeface="Trebuchet MS"/>
              <a:buChar char="■"/>
              <a:defRPr/>
            </a:lvl3pPr>
            <a:lvl4pPr marL="1828800" lvl="3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4pPr>
            <a:lvl5pPr marL="2286000" lvl="4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5pPr>
            <a:lvl6pPr marL="2743200" lvl="5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6pPr>
            <a:lvl7pPr marL="3200400" lvl="6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7pPr>
            <a:lvl8pPr marL="3657600" lvl="7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8pPr>
            <a:lvl9pPr marL="4114800" lvl="8" indent="-336550" algn="l">
              <a:spcBef>
                <a:spcPts val="1900"/>
              </a:spcBef>
              <a:spcAft>
                <a:spcPts val="1900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9pPr>
          </a:lstStyle>
          <a:p>
            <a:endParaRPr/>
          </a:p>
        </p:txBody>
      </p:sp>
      <p:sp>
        <p:nvSpPr>
          <p:cNvPr id="397" name="Google Shape;397;p108"/>
          <p:cNvSpPr txBox="1">
            <a:spLocks noGrp="1"/>
          </p:cNvSpPr>
          <p:nvPr>
            <p:ph type="sldNum" idx="12"/>
          </p:nvPr>
        </p:nvSpPr>
        <p:spPr>
          <a:xfrm>
            <a:off x="10166950" y="5595860"/>
            <a:ext cx="658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4"/>
          <p:cNvSpPr txBox="1">
            <a:spLocks noGrp="1"/>
          </p:cNvSpPr>
          <p:nvPr>
            <p:ph type="title"/>
          </p:nvPr>
        </p:nvSpPr>
        <p:spPr>
          <a:xfrm>
            <a:off x="498348" y="32677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84"/>
          <p:cNvSpPr txBox="1">
            <a:spLocks noGrp="1"/>
          </p:cNvSpPr>
          <p:nvPr>
            <p:ph type="body" idx="1"/>
          </p:nvPr>
        </p:nvSpPr>
        <p:spPr>
          <a:xfrm>
            <a:off x="516750" y="1518699"/>
            <a:ext cx="9948672" cy="430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440">
                <a:solidFill>
                  <a:schemeClr val="accent4"/>
                </a:solidFill>
              </a:defRPr>
            </a:lvl2pPr>
            <a:lvl3pPr marL="1371600" lvl="2" indent="-30861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85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85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80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0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6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8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5" name="Google Shape;415;p86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0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450" y="1896465"/>
            <a:ext cx="1601595" cy="129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9"/>
          <p:cNvSpPr txBox="1">
            <a:spLocks noGrp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Trebuchet MS"/>
              <a:buNone/>
              <a:defRPr sz="144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0" name="Google Shape;420;p109"/>
          <p:cNvSpPr txBox="1">
            <a:spLocks noGrp="1"/>
          </p:cNvSpPr>
          <p:nvPr>
            <p:ph type="title"/>
          </p:nvPr>
        </p:nvSpPr>
        <p:spPr>
          <a:xfrm>
            <a:off x="685800" y="4023361"/>
            <a:ext cx="5815584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1" name="Google Shape;421;p109"/>
          <p:cNvPicPr preferRelativeResize="0"/>
          <p:nvPr/>
        </p:nvPicPr>
        <p:blipFill rotWithShape="1">
          <a:blip r:embed="rId4">
            <a:alphaModFix/>
          </a:blip>
          <a:srcRect l="40401" r="-3502"/>
          <a:stretch/>
        </p:blipFill>
        <p:spPr>
          <a:xfrm>
            <a:off x="1976230" y="2022425"/>
            <a:ext cx="1983953" cy="108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10" descr="A close up of a spid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10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0413" y="4789294"/>
            <a:ext cx="1601595" cy="129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10"/>
          <p:cNvPicPr preferRelativeResize="0"/>
          <p:nvPr/>
        </p:nvPicPr>
        <p:blipFill rotWithShape="1">
          <a:blip r:embed="rId4">
            <a:alphaModFix/>
          </a:blip>
          <a:srcRect l="40401" r="-3502"/>
          <a:stretch/>
        </p:blipFill>
        <p:spPr>
          <a:xfrm>
            <a:off x="8849193" y="4915254"/>
            <a:ext cx="1983953" cy="108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1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1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Char char="•"/>
              <a:defRPr sz="1440">
                <a:solidFill>
                  <a:schemeClr val="accent4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2pPr>
            <a:lvl3pPr marL="1371600" lvl="2" indent="-28003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Trebuchet MS"/>
              <a:buChar char="•"/>
              <a:defRPr sz="1080">
                <a:solidFill>
                  <a:schemeClr val="accent4"/>
                </a:solidFill>
              </a:defRPr>
            </a:lvl3pPr>
            <a:lvl4pPr marL="1828800" lvl="3" indent="-274319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Char char="•"/>
              <a:defRPr sz="96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9" name="Google Shape;429;p111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_BULLET_ICON_Title, Subtitle, and Content">
  <p:cSld name="CODE_BULLET_ICON_Title, Subtitle, and Conte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2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1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Char char="•"/>
              <a:defRPr sz="1440">
                <a:solidFill>
                  <a:schemeClr val="accent4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2pPr>
            <a:lvl3pPr marL="1371600" lvl="2" indent="-28003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Trebuchet MS"/>
              <a:buChar char="•"/>
              <a:defRPr sz="1080">
                <a:solidFill>
                  <a:schemeClr val="accent4"/>
                </a:solidFill>
              </a:defRPr>
            </a:lvl3pPr>
            <a:lvl4pPr marL="1828800" lvl="3" indent="-274319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Char char="•"/>
              <a:defRPr sz="96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3" name="Google Shape;433;p112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Courier New"/>
              <a:buNone/>
              <a:defRPr sz="1800" b="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3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1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None/>
              <a:defRPr sz="108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7" name="Google Shape;437;p113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8" name="Google Shape;438;p113"/>
          <p:cNvSpPr/>
          <p:nvPr/>
        </p:nvSpPr>
        <p:spPr>
          <a:xfrm>
            <a:off x="168284" y="5767960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"/>
              <a:buFont typeface="Trebuchet MS"/>
              <a:buNone/>
            </a:pPr>
            <a:r>
              <a:rPr lang="en-US" sz="72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4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14"/>
          <p:cNvSpPr txBox="1">
            <a:spLocks noGrp="1"/>
          </p:cNvSpPr>
          <p:nvPr>
            <p:ph type="body" idx="1"/>
          </p:nvPr>
        </p:nvSpPr>
        <p:spPr>
          <a:xfrm>
            <a:off x="512064" y="2103036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None/>
              <a:defRPr sz="108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2" name="Google Shape;442;p114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3" name="Google Shape;443;p114"/>
          <p:cNvSpPr/>
          <p:nvPr/>
        </p:nvSpPr>
        <p:spPr>
          <a:xfrm>
            <a:off x="9868094" y="582988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14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5" name="Google Shape;44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5"/>
          <p:cNvSpPr txBox="1">
            <a:spLocks noGrp="1"/>
          </p:cNvSpPr>
          <p:nvPr>
            <p:ph type="title"/>
          </p:nvPr>
        </p:nvSpPr>
        <p:spPr>
          <a:xfrm>
            <a:off x="519233" y="1798591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15"/>
          <p:cNvSpPr txBox="1">
            <a:spLocks noGrp="1"/>
          </p:cNvSpPr>
          <p:nvPr>
            <p:ph type="body" idx="1"/>
          </p:nvPr>
        </p:nvSpPr>
        <p:spPr>
          <a:xfrm>
            <a:off x="519232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None/>
              <a:defRPr sz="108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Trebuchet MS"/>
              <a:buNone/>
              <a:defRPr sz="96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9" name="Google Shape;449;p115"/>
          <p:cNvSpPr txBox="1">
            <a:spLocks noGrp="1"/>
          </p:cNvSpPr>
          <p:nvPr>
            <p:ph type="body" idx="2"/>
          </p:nvPr>
        </p:nvSpPr>
        <p:spPr>
          <a:xfrm>
            <a:off x="519233" y="2348398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0" name="Google Shape;450;p115"/>
          <p:cNvSpPr/>
          <p:nvPr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15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2" name="Google Shape;452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_Content with Photograph">
  <p:cSld name="CODE_Content with Photograph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6"/>
          <p:cNvSpPr txBox="1">
            <a:spLocks noGrp="1"/>
          </p:cNvSpPr>
          <p:nvPr>
            <p:ph type="title"/>
          </p:nvPr>
        </p:nvSpPr>
        <p:spPr>
          <a:xfrm>
            <a:off x="519233" y="1798591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16"/>
          <p:cNvSpPr txBox="1">
            <a:spLocks noGrp="1"/>
          </p:cNvSpPr>
          <p:nvPr>
            <p:ph type="body" idx="1"/>
          </p:nvPr>
        </p:nvSpPr>
        <p:spPr>
          <a:xfrm>
            <a:off x="519232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None/>
              <a:defRPr sz="108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Trebuchet MS"/>
              <a:buNone/>
              <a:defRPr sz="96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6" name="Google Shape;456;p116"/>
          <p:cNvSpPr txBox="1">
            <a:spLocks noGrp="1"/>
          </p:cNvSpPr>
          <p:nvPr>
            <p:ph type="body" idx="2"/>
          </p:nvPr>
        </p:nvSpPr>
        <p:spPr>
          <a:xfrm>
            <a:off x="519233" y="2348398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Courier New"/>
              <a:buNone/>
              <a:defRPr sz="1800" b="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7" name="Google Shape;457;p116"/>
          <p:cNvSpPr/>
          <p:nvPr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16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9" name="Google Shape;45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Layout">
  <p:cSld name="Alternate Layou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7"/>
          <p:cNvSpPr txBox="1">
            <a:spLocks noGrp="1"/>
          </p:cNvSpPr>
          <p:nvPr>
            <p:ph type="title"/>
          </p:nvPr>
        </p:nvSpPr>
        <p:spPr>
          <a:xfrm>
            <a:off x="4983480" y="1798591"/>
            <a:ext cx="5440680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17"/>
          <p:cNvSpPr txBox="1">
            <a:spLocks noGrp="1"/>
          </p:cNvSpPr>
          <p:nvPr>
            <p:ph type="body" idx="1"/>
          </p:nvPr>
        </p:nvSpPr>
        <p:spPr>
          <a:xfrm>
            <a:off x="4983480" y="2916937"/>
            <a:ext cx="5431536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Trebuchet MS"/>
              <a:buNone/>
              <a:defRPr sz="108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Trebuchet MS"/>
              <a:buNone/>
              <a:defRPr sz="96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3" name="Google Shape;463;p117"/>
          <p:cNvSpPr txBox="1">
            <a:spLocks noGrp="1"/>
          </p:cNvSpPr>
          <p:nvPr>
            <p:ph type="body" idx="2"/>
          </p:nvPr>
        </p:nvSpPr>
        <p:spPr>
          <a:xfrm>
            <a:off x="4983480" y="2368297"/>
            <a:ext cx="5440680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4" name="Google Shape;464;p117"/>
          <p:cNvSpPr/>
          <p:nvPr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17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Google Shape;466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1_Title, Subtitle, Content - NO LOGO &amp; PAGE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1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8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1"/>
          <p:cNvSpPr txBox="1">
            <a:spLocks noGrp="1"/>
          </p:cNvSpPr>
          <p:nvPr>
            <p:ph type="body" idx="1"/>
          </p:nvPr>
        </p:nvSpPr>
        <p:spPr>
          <a:xfrm>
            <a:off x="512064" y="2103036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080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81"/>
          <p:cNvSpPr/>
          <p:nvPr/>
        </p:nvSpPr>
        <p:spPr>
          <a:xfrm>
            <a:off x="9868094" y="582988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8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1"/>
          <p:cNvSpPr txBox="1">
            <a:spLocks noGrp="1"/>
          </p:cNvSpPr>
          <p:nvPr>
            <p:ph type="body" idx="2"/>
          </p:nvPr>
        </p:nvSpPr>
        <p:spPr>
          <a:xfrm>
            <a:off x="498348" y="1159048"/>
            <a:ext cx="9976105" cy="2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144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1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19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19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3" name="Google Shape;473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20"/>
          <p:cNvSpPr txBox="1">
            <a:spLocks noGrp="1"/>
          </p:cNvSpPr>
          <p:nvPr>
            <p:ph type="title"/>
          </p:nvPr>
        </p:nvSpPr>
        <p:spPr>
          <a:xfrm>
            <a:off x="4974336" y="4224529"/>
            <a:ext cx="5376672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8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121"/>
          <p:cNvGrpSpPr/>
          <p:nvPr/>
        </p:nvGrpSpPr>
        <p:grpSpPr>
          <a:xfrm>
            <a:off x="-1327307" y="-404865"/>
            <a:ext cx="13626669" cy="6983326"/>
            <a:chOff x="-1327308" y="-404865"/>
            <a:chExt cx="13626669" cy="6983326"/>
          </a:xfrm>
        </p:grpSpPr>
        <p:sp>
          <p:nvSpPr>
            <p:cNvPr id="479" name="Google Shape;479;p121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1"/>
            <p:cNvSpPr/>
            <p:nvPr/>
          </p:nvSpPr>
          <p:spPr>
            <a:xfrm>
              <a:off x="26269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1"/>
            <p:cNvSpPr/>
            <p:nvPr/>
          </p:nvSpPr>
          <p:spPr>
            <a:xfrm>
              <a:off x="61660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1"/>
            <p:cNvSpPr/>
            <p:nvPr/>
          </p:nvSpPr>
          <p:spPr>
            <a:xfrm>
              <a:off x="97050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1"/>
            <p:cNvSpPr/>
            <p:nvPr/>
          </p:nvSpPr>
          <p:spPr>
            <a:xfrm>
              <a:off x="132441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1"/>
            <p:cNvSpPr/>
            <p:nvPr/>
          </p:nvSpPr>
          <p:spPr>
            <a:xfrm>
              <a:off x="167831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1"/>
            <p:cNvSpPr/>
            <p:nvPr/>
          </p:nvSpPr>
          <p:spPr>
            <a:xfrm>
              <a:off x="203222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1"/>
            <p:cNvSpPr/>
            <p:nvPr/>
          </p:nvSpPr>
          <p:spPr>
            <a:xfrm>
              <a:off x="238613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1"/>
            <p:cNvSpPr/>
            <p:nvPr/>
          </p:nvSpPr>
          <p:spPr>
            <a:xfrm>
              <a:off x="274003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1"/>
            <p:cNvSpPr/>
            <p:nvPr/>
          </p:nvSpPr>
          <p:spPr>
            <a:xfrm>
              <a:off x="309394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1"/>
            <p:cNvSpPr/>
            <p:nvPr/>
          </p:nvSpPr>
          <p:spPr>
            <a:xfrm>
              <a:off x="344784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1"/>
            <p:cNvSpPr/>
            <p:nvPr/>
          </p:nvSpPr>
          <p:spPr>
            <a:xfrm>
              <a:off x="380175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1"/>
            <p:cNvSpPr/>
            <p:nvPr/>
          </p:nvSpPr>
          <p:spPr>
            <a:xfrm>
              <a:off x="415566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1"/>
            <p:cNvSpPr/>
            <p:nvPr/>
          </p:nvSpPr>
          <p:spPr>
            <a:xfrm>
              <a:off x="450956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1"/>
            <p:cNvSpPr/>
            <p:nvPr/>
          </p:nvSpPr>
          <p:spPr>
            <a:xfrm>
              <a:off x="486347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1"/>
            <p:cNvSpPr/>
            <p:nvPr/>
          </p:nvSpPr>
          <p:spPr>
            <a:xfrm>
              <a:off x="521737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1"/>
            <p:cNvSpPr/>
            <p:nvPr/>
          </p:nvSpPr>
          <p:spPr>
            <a:xfrm>
              <a:off x="557128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1"/>
            <p:cNvSpPr/>
            <p:nvPr/>
          </p:nvSpPr>
          <p:spPr>
            <a:xfrm>
              <a:off x="592519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1"/>
            <p:cNvSpPr/>
            <p:nvPr/>
          </p:nvSpPr>
          <p:spPr>
            <a:xfrm>
              <a:off x="627909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1"/>
            <p:cNvSpPr/>
            <p:nvPr/>
          </p:nvSpPr>
          <p:spPr>
            <a:xfrm>
              <a:off x="663300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1"/>
            <p:cNvSpPr/>
            <p:nvPr/>
          </p:nvSpPr>
          <p:spPr>
            <a:xfrm>
              <a:off x="698690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1"/>
            <p:cNvSpPr/>
            <p:nvPr/>
          </p:nvSpPr>
          <p:spPr>
            <a:xfrm>
              <a:off x="734081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1"/>
            <p:cNvSpPr/>
            <p:nvPr/>
          </p:nvSpPr>
          <p:spPr>
            <a:xfrm>
              <a:off x="769472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1"/>
            <p:cNvSpPr/>
            <p:nvPr/>
          </p:nvSpPr>
          <p:spPr>
            <a:xfrm>
              <a:off x="804862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1"/>
            <p:cNvSpPr/>
            <p:nvPr/>
          </p:nvSpPr>
          <p:spPr>
            <a:xfrm>
              <a:off x="840253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1"/>
            <p:cNvSpPr/>
            <p:nvPr/>
          </p:nvSpPr>
          <p:spPr>
            <a:xfrm>
              <a:off x="875643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1"/>
            <p:cNvSpPr/>
            <p:nvPr/>
          </p:nvSpPr>
          <p:spPr>
            <a:xfrm>
              <a:off x="911034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1"/>
            <p:cNvSpPr/>
            <p:nvPr/>
          </p:nvSpPr>
          <p:spPr>
            <a:xfrm>
              <a:off x="946425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1"/>
            <p:cNvSpPr/>
            <p:nvPr/>
          </p:nvSpPr>
          <p:spPr>
            <a:xfrm>
              <a:off x="981815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1"/>
            <p:cNvSpPr/>
            <p:nvPr/>
          </p:nvSpPr>
          <p:spPr>
            <a:xfrm>
              <a:off x="1017206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1"/>
            <p:cNvSpPr/>
            <p:nvPr/>
          </p:nvSpPr>
          <p:spPr>
            <a:xfrm>
              <a:off x="1052596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1"/>
            <p:cNvSpPr/>
            <p:nvPr/>
          </p:nvSpPr>
          <p:spPr>
            <a:xfrm>
              <a:off x="10879862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1"/>
            <p:cNvSpPr/>
            <p:nvPr/>
          </p:nvSpPr>
          <p:spPr>
            <a:xfrm>
              <a:off x="-9121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1"/>
            <p:cNvSpPr/>
            <p:nvPr/>
          </p:nvSpPr>
          <p:spPr>
            <a:xfrm>
              <a:off x="26269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1"/>
            <p:cNvSpPr/>
            <p:nvPr/>
          </p:nvSpPr>
          <p:spPr>
            <a:xfrm>
              <a:off x="61660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1"/>
            <p:cNvSpPr/>
            <p:nvPr/>
          </p:nvSpPr>
          <p:spPr>
            <a:xfrm>
              <a:off x="97050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1"/>
            <p:cNvSpPr/>
            <p:nvPr/>
          </p:nvSpPr>
          <p:spPr>
            <a:xfrm>
              <a:off x="132441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1"/>
            <p:cNvSpPr/>
            <p:nvPr/>
          </p:nvSpPr>
          <p:spPr>
            <a:xfrm>
              <a:off x="167831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1"/>
            <p:cNvSpPr/>
            <p:nvPr/>
          </p:nvSpPr>
          <p:spPr>
            <a:xfrm>
              <a:off x="203222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1"/>
            <p:cNvSpPr/>
            <p:nvPr/>
          </p:nvSpPr>
          <p:spPr>
            <a:xfrm>
              <a:off x="238613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1"/>
            <p:cNvSpPr/>
            <p:nvPr/>
          </p:nvSpPr>
          <p:spPr>
            <a:xfrm>
              <a:off x="274003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1"/>
            <p:cNvSpPr/>
            <p:nvPr/>
          </p:nvSpPr>
          <p:spPr>
            <a:xfrm>
              <a:off x="309394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1"/>
            <p:cNvSpPr/>
            <p:nvPr/>
          </p:nvSpPr>
          <p:spPr>
            <a:xfrm>
              <a:off x="344784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1"/>
            <p:cNvSpPr/>
            <p:nvPr/>
          </p:nvSpPr>
          <p:spPr>
            <a:xfrm>
              <a:off x="380175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1"/>
            <p:cNvSpPr/>
            <p:nvPr/>
          </p:nvSpPr>
          <p:spPr>
            <a:xfrm>
              <a:off x="415566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1"/>
            <p:cNvSpPr/>
            <p:nvPr/>
          </p:nvSpPr>
          <p:spPr>
            <a:xfrm>
              <a:off x="450956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1"/>
            <p:cNvSpPr/>
            <p:nvPr/>
          </p:nvSpPr>
          <p:spPr>
            <a:xfrm>
              <a:off x="486347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1"/>
            <p:cNvSpPr/>
            <p:nvPr/>
          </p:nvSpPr>
          <p:spPr>
            <a:xfrm>
              <a:off x="521737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1"/>
            <p:cNvSpPr/>
            <p:nvPr/>
          </p:nvSpPr>
          <p:spPr>
            <a:xfrm>
              <a:off x="557128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1"/>
            <p:cNvSpPr/>
            <p:nvPr/>
          </p:nvSpPr>
          <p:spPr>
            <a:xfrm>
              <a:off x="592519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1"/>
            <p:cNvSpPr/>
            <p:nvPr/>
          </p:nvSpPr>
          <p:spPr>
            <a:xfrm>
              <a:off x="627909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1"/>
            <p:cNvSpPr/>
            <p:nvPr/>
          </p:nvSpPr>
          <p:spPr>
            <a:xfrm>
              <a:off x="663300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1"/>
            <p:cNvSpPr/>
            <p:nvPr/>
          </p:nvSpPr>
          <p:spPr>
            <a:xfrm>
              <a:off x="698690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1"/>
            <p:cNvSpPr/>
            <p:nvPr/>
          </p:nvSpPr>
          <p:spPr>
            <a:xfrm>
              <a:off x="734081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1"/>
            <p:cNvSpPr/>
            <p:nvPr/>
          </p:nvSpPr>
          <p:spPr>
            <a:xfrm>
              <a:off x="769472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1"/>
            <p:cNvSpPr/>
            <p:nvPr/>
          </p:nvSpPr>
          <p:spPr>
            <a:xfrm>
              <a:off x="804862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1"/>
            <p:cNvSpPr/>
            <p:nvPr/>
          </p:nvSpPr>
          <p:spPr>
            <a:xfrm>
              <a:off x="840253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1"/>
            <p:cNvSpPr/>
            <p:nvPr/>
          </p:nvSpPr>
          <p:spPr>
            <a:xfrm>
              <a:off x="875643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1"/>
            <p:cNvSpPr/>
            <p:nvPr/>
          </p:nvSpPr>
          <p:spPr>
            <a:xfrm>
              <a:off x="911034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1"/>
            <p:cNvSpPr/>
            <p:nvPr/>
          </p:nvSpPr>
          <p:spPr>
            <a:xfrm>
              <a:off x="946425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21"/>
            <p:cNvSpPr/>
            <p:nvPr/>
          </p:nvSpPr>
          <p:spPr>
            <a:xfrm>
              <a:off x="981815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1"/>
            <p:cNvSpPr/>
            <p:nvPr/>
          </p:nvSpPr>
          <p:spPr>
            <a:xfrm>
              <a:off x="1017206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1"/>
            <p:cNvSpPr/>
            <p:nvPr/>
          </p:nvSpPr>
          <p:spPr>
            <a:xfrm>
              <a:off x="1052596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21"/>
            <p:cNvSpPr/>
            <p:nvPr/>
          </p:nvSpPr>
          <p:spPr>
            <a:xfrm>
              <a:off x="10879862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21"/>
            <p:cNvSpPr/>
            <p:nvPr/>
          </p:nvSpPr>
          <p:spPr>
            <a:xfrm>
              <a:off x="-9121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21"/>
            <p:cNvSpPr/>
            <p:nvPr/>
          </p:nvSpPr>
          <p:spPr>
            <a:xfrm>
              <a:off x="26269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1"/>
            <p:cNvSpPr/>
            <p:nvPr/>
          </p:nvSpPr>
          <p:spPr>
            <a:xfrm>
              <a:off x="61660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1"/>
            <p:cNvSpPr/>
            <p:nvPr/>
          </p:nvSpPr>
          <p:spPr>
            <a:xfrm>
              <a:off x="97050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1"/>
            <p:cNvSpPr/>
            <p:nvPr/>
          </p:nvSpPr>
          <p:spPr>
            <a:xfrm>
              <a:off x="132441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1"/>
            <p:cNvSpPr/>
            <p:nvPr/>
          </p:nvSpPr>
          <p:spPr>
            <a:xfrm>
              <a:off x="167831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1"/>
            <p:cNvSpPr/>
            <p:nvPr/>
          </p:nvSpPr>
          <p:spPr>
            <a:xfrm>
              <a:off x="203222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1"/>
            <p:cNvSpPr/>
            <p:nvPr/>
          </p:nvSpPr>
          <p:spPr>
            <a:xfrm>
              <a:off x="238613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1"/>
            <p:cNvSpPr/>
            <p:nvPr/>
          </p:nvSpPr>
          <p:spPr>
            <a:xfrm>
              <a:off x="274003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1"/>
            <p:cNvSpPr/>
            <p:nvPr/>
          </p:nvSpPr>
          <p:spPr>
            <a:xfrm>
              <a:off x="309394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1"/>
            <p:cNvSpPr/>
            <p:nvPr/>
          </p:nvSpPr>
          <p:spPr>
            <a:xfrm>
              <a:off x="344784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1"/>
            <p:cNvSpPr/>
            <p:nvPr/>
          </p:nvSpPr>
          <p:spPr>
            <a:xfrm>
              <a:off x="380175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1"/>
            <p:cNvSpPr/>
            <p:nvPr/>
          </p:nvSpPr>
          <p:spPr>
            <a:xfrm>
              <a:off x="415566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1"/>
            <p:cNvSpPr/>
            <p:nvPr/>
          </p:nvSpPr>
          <p:spPr>
            <a:xfrm>
              <a:off x="450956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1"/>
            <p:cNvSpPr/>
            <p:nvPr/>
          </p:nvSpPr>
          <p:spPr>
            <a:xfrm>
              <a:off x="486347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1"/>
            <p:cNvSpPr/>
            <p:nvPr/>
          </p:nvSpPr>
          <p:spPr>
            <a:xfrm>
              <a:off x="521737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1"/>
            <p:cNvSpPr/>
            <p:nvPr/>
          </p:nvSpPr>
          <p:spPr>
            <a:xfrm>
              <a:off x="557128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1"/>
            <p:cNvSpPr/>
            <p:nvPr/>
          </p:nvSpPr>
          <p:spPr>
            <a:xfrm>
              <a:off x="592519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1"/>
            <p:cNvSpPr/>
            <p:nvPr/>
          </p:nvSpPr>
          <p:spPr>
            <a:xfrm>
              <a:off x="627909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1"/>
            <p:cNvSpPr/>
            <p:nvPr/>
          </p:nvSpPr>
          <p:spPr>
            <a:xfrm>
              <a:off x="663300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1"/>
            <p:cNvSpPr/>
            <p:nvPr/>
          </p:nvSpPr>
          <p:spPr>
            <a:xfrm>
              <a:off x="698690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1"/>
            <p:cNvSpPr/>
            <p:nvPr/>
          </p:nvSpPr>
          <p:spPr>
            <a:xfrm>
              <a:off x="734081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1"/>
            <p:cNvSpPr/>
            <p:nvPr/>
          </p:nvSpPr>
          <p:spPr>
            <a:xfrm>
              <a:off x="769472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1"/>
            <p:cNvSpPr/>
            <p:nvPr/>
          </p:nvSpPr>
          <p:spPr>
            <a:xfrm>
              <a:off x="804862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1"/>
            <p:cNvSpPr/>
            <p:nvPr/>
          </p:nvSpPr>
          <p:spPr>
            <a:xfrm>
              <a:off x="840253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1"/>
            <p:cNvSpPr/>
            <p:nvPr/>
          </p:nvSpPr>
          <p:spPr>
            <a:xfrm>
              <a:off x="875643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1"/>
            <p:cNvSpPr/>
            <p:nvPr/>
          </p:nvSpPr>
          <p:spPr>
            <a:xfrm>
              <a:off x="911034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1"/>
            <p:cNvSpPr/>
            <p:nvPr/>
          </p:nvSpPr>
          <p:spPr>
            <a:xfrm>
              <a:off x="946425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1"/>
            <p:cNvSpPr/>
            <p:nvPr/>
          </p:nvSpPr>
          <p:spPr>
            <a:xfrm>
              <a:off x="981815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1"/>
            <p:cNvSpPr/>
            <p:nvPr/>
          </p:nvSpPr>
          <p:spPr>
            <a:xfrm>
              <a:off x="1017206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1"/>
            <p:cNvSpPr/>
            <p:nvPr/>
          </p:nvSpPr>
          <p:spPr>
            <a:xfrm>
              <a:off x="1052596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1"/>
            <p:cNvSpPr/>
            <p:nvPr/>
          </p:nvSpPr>
          <p:spPr>
            <a:xfrm>
              <a:off x="10879862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1"/>
            <p:cNvSpPr/>
            <p:nvPr/>
          </p:nvSpPr>
          <p:spPr>
            <a:xfrm>
              <a:off x="-9121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1"/>
            <p:cNvSpPr/>
            <p:nvPr/>
          </p:nvSpPr>
          <p:spPr>
            <a:xfrm>
              <a:off x="26269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1"/>
            <p:cNvSpPr/>
            <p:nvPr/>
          </p:nvSpPr>
          <p:spPr>
            <a:xfrm>
              <a:off x="61660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1"/>
            <p:cNvSpPr/>
            <p:nvPr/>
          </p:nvSpPr>
          <p:spPr>
            <a:xfrm>
              <a:off x="97050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1"/>
            <p:cNvSpPr/>
            <p:nvPr/>
          </p:nvSpPr>
          <p:spPr>
            <a:xfrm>
              <a:off x="132441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1"/>
            <p:cNvSpPr/>
            <p:nvPr/>
          </p:nvSpPr>
          <p:spPr>
            <a:xfrm>
              <a:off x="167831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1"/>
            <p:cNvSpPr/>
            <p:nvPr/>
          </p:nvSpPr>
          <p:spPr>
            <a:xfrm>
              <a:off x="203222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21"/>
            <p:cNvSpPr/>
            <p:nvPr/>
          </p:nvSpPr>
          <p:spPr>
            <a:xfrm>
              <a:off x="238613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21"/>
            <p:cNvSpPr/>
            <p:nvPr/>
          </p:nvSpPr>
          <p:spPr>
            <a:xfrm>
              <a:off x="274003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1"/>
            <p:cNvSpPr/>
            <p:nvPr/>
          </p:nvSpPr>
          <p:spPr>
            <a:xfrm>
              <a:off x="309394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1"/>
            <p:cNvSpPr/>
            <p:nvPr/>
          </p:nvSpPr>
          <p:spPr>
            <a:xfrm>
              <a:off x="344784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1"/>
            <p:cNvSpPr/>
            <p:nvPr/>
          </p:nvSpPr>
          <p:spPr>
            <a:xfrm>
              <a:off x="380175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1"/>
            <p:cNvSpPr/>
            <p:nvPr/>
          </p:nvSpPr>
          <p:spPr>
            <a:xfrm>
              <a:off x="415566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1"/>
            <p:cNvSpPr/>
            <p:nvPr/>
          </p:nvSpPr>
          <p:spPr>
            <a:xfrm>
              <a:off x="450956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1"/>
            <p:cNvSpPr/>
            <p:nvPr/>
          </p:nvSpPr>
          <p:spPr>
            <a:xfrm>
              <a:off x="486347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1"/>
            <p:cNvSpPr/>
            <p:nvPr/>
          </p:nvSpPr>
          <p:spPr>
            <a:xfrm>
              <a:off x="521737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1"/>
            <p:cNvSpPr/>
            <p:nvPr/>
          </p:nvSpPr>
          <p:spPr>
            <a:xfrm>
              <a:off x="557128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1"/>
            <p:cNvSpPr/>
            <p:nvPr/>
          </p:nvSpPr>
          <p:spPr>
            <a:xfrm>
              <a:off x="592519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1"/>
            <p:cNvSpPr/>
            <p:nvPr/>
          </p:nvSpPr>
          <p:spPr>
            <a:xfrm>
              <a:off x="627909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1"/>
            <p:cNvSpPr/>
            <p:nvPr/>
          </p:nvSpPr>
          <p:spPr>
            <a:xfrm>
              <a:off x="663300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1"/>
            <p:cNvSpPr/>
            <p:nvPr/>
          </p:nvSpPr>
          <p:spPr>
            <a:xfrm>
              <a:off x="698690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1"/>
            <p:cNvSpPr/>
            <p:nvPr/>
          </p:nvSpPr>
          <p:spPr>
            <a:xfrm>
              <a:off x="734081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1"/>
            <p:cNvSpPr/>
            <p:nvPr/>
          </p:nvSpPr>
          <p:spPr>
            <a:xfrm>
              <a:off x="769472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1"/>
            <p:cNvSpPr/>
            <p:nvPr/>
          </p:nvSpPr>
          <p:spPr>
            <a:xfrm>
              <a:off x="804862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1"/>
            <p:cNvSpPr/>
            <p:nvPr/>
          </p:nvSpPr>
          <p:spPr>
            <a:xfrm>
              <a:off x="840253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1"/>
            <p:cNvSpPr/>
            <p:nvPr/>
          </p:nvSpPr>
          <p:spPr>
            <a:xfrm>
              <a:off x="875643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1"/>
            <p:cNvSpPr/>
            <p:nvPr/>
          </p:nvSpPr>
          <p:spPr>
            <a:xfrm>
              <a:off x="911034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1"/>
            <p:cNvSpPr/>
            <p:nvPr/>
          </p:nvSpPr>
          <p:spPr>
            <a:xfrm>
              <a:off x="946425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1"/>
            <p:cNvSpPr/>
            <p:nvPr/>
          </p:nvSpPr>
          <p:spPr>
            <a:xfrm>
              <a:off x="981815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1"/>
            <p:cNvSpPr/>
            <p:nvPr/>
          </p:nvSpPr>
          <p:spPr>
            <a:xfrm>
              <a:off x="1017206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1"/>
            <p:cNvSpPr/>
            <p:nvPr/>
          </p:nvSpPr>
          <p:spPr>
            <a:xfrm>
              <a:off x="1052596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21"/>
            <p:cNvSpPr/>
            <p:nvPr/>
          </p:nvSpPr>
          <p:spPr>
            <a:xfrm>
              <a:off x="10879862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1"/>
            <p:cNvSpPr/>
            <p:nvPr/>
          </p:nvSpPr>
          <p:spPr>
            <a:xfrm>
              <a:off x="-9121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1"/>
            <p:cNvSpPr/>
            <p:nvPr/>
          </p:nvSpPr>
          <p:spPr>
            <a:xfrm>
              <a:off x="26269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21"/>
            <p:cNvSpPr/>
            <p:nvPr/>
          </p:nvSpPr>
          <p:spPr>
            <a:xfrm>
              <a:off x="61660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21"/>
            <p:cNvSpPr/>
            <p:nvPr/>
          </p:nvSpPr>
          <p:spPr>
            <a:xfrm>
              <a:off x="97050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21"/>
            <p:cNvSpPr/>
            <p:nvPr/>
          </p:nvSpPr>
          <p:spPr>
            <a:xfrm>
              <a:off x="132441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21"/>
            <p:cNvSpPr/>
            <p:nvPr/>
          </p:nvSpPr>
          <p:spPr>
            <a:xfrm>
              <a:off x="167831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21"/>
            <p:cNvSpPr/>
            <p:nvPr/>
          </p:nvSpPr>
          <p:spPr>
            <a:xfrm>
              <a:off x="203222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21"/>
            <p:cNvSpPr/>
            <p:nvPr/>
          </p:nvSpPr>
          <p:spPr>
            <a:xfrm>
              <a:off x="238613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21"/>
            <p:cNvSpPr/>
            <p:nvPr/>
          </p:nvSpPr>
          <p:spPr>
            <a:xfrm>
              <a:off x="274003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21"/>
            <p:cNvSpPr/>
            <p:nvPr/>
          </p:nvSpPr>
          <p:spPr>
            <a:xfrm>
              <a:off x="309394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21"/>
            <p:cNvSpPr/>
            <p:nvPr/>
          </p:nvSpPr>
          <p:spPr>
            <a:xfrm>
              <a:off x="344784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21"/>
            <p:cNvSpPr/>
            <p:nvPr/>
          </p:nvSpPr>
          <p:spPr>
            <a:xfrm>
              <a:off x="380175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21"/>
            <p:cNvSpPr/>
            <p:nvPr/>
          </p:nvSpPr>
          <p:spPr>
            <a:xfrm>
              <a:off x="415566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21"/>
            <p:cNvSpPr/>
            <p:nvPr/>
          </p:nvSpPr>
          <p:spPr>
            <a:xfrm>
              <a:off x="450956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21"/>
            <p:cNvSpPr/>
            <p:nvPr/>
          </p:nvSpPr>
          <p:spPr>
            <a:xfrm>
              <a:off x="486347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1"/>
            <p:cNvSpPr/>
            <p:nvPr/>
          </p:nvSpPr>
          <p:spPr>
            <a:xfrm>
              <a:off x="521737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1"/>
            <p:cNvSpPr/>
            <p:nvPr/>
          </p:nvSpPr>
          <p:spPr>
            <a:xfrm>
              <a:off x="557128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1"/>
            <p:cNvSpPr/>
            <p:nvPr/>
          </p:nvSpPr>
          <p:spPr>
            <a:xfrm>
              <a:off x="592519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1"/>
            <p:cNvSpPr/>
            <p:nvPr/>
          </p:nvSpPr>
          <p:spPr>
            <a:xfrm>
              <a:off x="627909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1"/>
            <p:cNvSpPr/>
            <p:nvPr/>
          </p:nvSpPr>
          <p:spPr>
            <a:xfrm>
              <a:off x="663300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1"/>
            <p:cNvSpPr/>
            <p:nvPr/>
          </p:nvSpPr>
          <p:spPr>
            <a:xfrm>
              <a:off x="698690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1"/>
            <p:cNvSpPr/>
            <p:nvPr/>
          </p:nvSpPr>
          <p:spPr>
            <a:xfrm>
              <a:off x="734081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1"/>
            <p:cNvSpPr/>
            <p:nvPr/>
          </p:nvSpPr>
          <p:spPr>
            <a:xfrm>
              <a:off x="769472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1"/>
            <p:cNvSpPr/>
            <p:nvPr/>
          </p:nvSpPr>
          <p:spPr>
            <a:xfrm>
              <a:off x="804862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1"/>
            <p:cNvSpPr/>
            <p:nvPr/>
          </p:nvSpPr>
          <p:spPr>
            <a:xfrm>
              <a:off x="840253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1"/>
            <p:cNvSpPr/>
            <p:nvPr/>
          </p:nvSpPr>
          <p:spPr>
            <a:xfrm>
              <a:off x="875643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1"/>
            <p:cNvSpPr/>
            <p:nvPr/>
          </p:nvSpPr>
          <p:spPr>
            <a:xfrm>
              <a:off x="911034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1"/>
            <p:cNvSpPr/>
            <p:nvPr/>
          </p:nvSpPr>
          <p:spPr>
            <a:xfrm>
              <a:off x="946425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1"/>
            <p:cNvSpPr/>
            <p:nvPr/>
          </p:nvSpPr>
          <p:spPr>
            <a:xfrm>
              <a:off x="981815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1"/>
            <p:cNvSpPr/>
            <p:nvPr/>
          </p:nvSpPr>
          <p:spPr>
            <a:xfrm>
              <a:off x="1017206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1"/>
            <p:cNvSpPr/>
            <p:nvPr/>
          </p:nvSpPr>
          <p:spPr>
            <a:xfrm>
              <a:off x="1052596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1"/>
            <p:cNvSpPr/>
            <p:nvPr/>
          </p:nvSpPr>
          <p:spPr>
            <a:xfrm>
              <a:off x="10879862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1"/>
            <p:cNvSpPr/>
            <p:nvPr/>
          </p:nvSpPr>
          <p:spPr>
            <a:xfrm>
              <a:off x="-9121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1"/>
            <p:cNvSpPr/>
            <p:nvPr/>
          </p:nvSpPr>
          <p:spPr>
            <a:xfrm>
              <a:off x="26269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1"/>
            <p:cNvSpPr/>
            <p:nvPr/>
          </p:nvSpPr>
          <p:spPr>
            <a:xfrm>
              <a:off x="61660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1"/>
            <p:cNvSpPr/>
            <p:nvPr/>
          </p:nvSpPr>
          <p:spPr>
            <a:xfrm>
              <a:off x="97050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1"/>
            <p:cNvSpPr/>
            <p:nvPr/>
          </p:nvSpPr>
          <p:spPr>
            <a:xfrm>
              <a:off x="132441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1"/>
            <p:cNvSpPr/>
            <p:nvPr/>
          </p:nvSpPr>
          <p:spPr>
            <a:xfrm>
              <a:off x="167831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1"/>
            <p:cNvSpPr/>
            <p:nvPr/>
          </p:nvSpPr>
          <p:spPr>
            <a:xfrm>
              <a:off x="203222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1"/>
            <p:cNvSpPr/>
            <p:nvPr/>
          </p:nvSpPr>
          <p:spPr>
            <a:xfrm>
              <a:off x="238613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1"/>
            <p:cNvSpPr/>
            <p:nvPr/>
          </p:nvSpPr>
          <p:spPr>
            <a:xfrm>
              <a:off x="274003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1"/>
            <p:cNvSpPr/>
            <p:nvPr/>
          </p:nvSpPr>
          <p:spPr>
            <a:xfrm>
              <a:off x="309394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1"/>
            <p:cNvSpPr/>
            <p:nvPr/>
          </p:nvSpPr>
          <p:spPr>
            <a:xfrm>
              <a:off x="344784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1"/>
            <p:cNvSpPr/>
            <p:nvPr/>
          </p:nvSpPr>
          <p:spPr>
            <a:xfrm>
              <a:off x="380175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1"/>
            <p:cNvSpPr/>
            <p:nvPr/>
          </p:nvSpPr>
          <p:spPr>
            <a:xfrm>
              <a:off x="415566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1"/>
            <p:cNvSpPr/>
            <p:nvPr/>
          </p:nvSpPr>
          <p:spPr>
            <a:xfrm>
              <a:off x="450956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1"/>
            <p:cNvSpPr/>
            <p:nvPr/>
          </p:nvSpPr>
          <p:spPr>
            <a:xfrm>
              <a:off x="486347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1"/>
            <p:cNvSpPr/>
            <p:nvPr/>
          </p:nvSpPr>
          <p:spPr>
            <a:xfrm>
              <a:off x="521737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1"/>
            <p:cNvSpPr/>
            <p:nvPr/>
          </p:nvSpPr>
          <p:spPr>
            <a:xfrm>
              <a:off x="557128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1"/>
            <p:cNvSpPr/>
            <p:nvPr/>
          </p:nvSpPr>
          <p:spPr>
            <a:xfrm>
              <a:off x="592519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1"/>
            <p:cNvSpPr/>
            <p:nvPr/>
          </p:nvSpPr>
          <p:spPr>
            <a:xfrm>
              <a:off x="627909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1"/>
            <p:cNvSpPr/>
            <p:nvPr/>
          </p:nvSpPr>
          <p:spPr>
            <a:xfrm>
              <a:off x="663300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1"/>
            <p:cNvSpPr/>
            <p:nvPr/>
          </p:nvSpPr>
          <p:spPr>
            <a:xfrm>
              <a:off x="698690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1"/>
            <p:cNvSpPr/>
            <p:nvPr/>
          </p:nvSpPr>
          <p:spPr>
            <a:xfrm>
              <a:off x="734081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1"/>
            <p:cNvSpPr/>
            <p:nvPr/>
          </p:nvSpPr>
          <p:spPr>
            <a:xfrm>
              <a:off x="769472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1"/>
            <p:cNvSpPr/>
            <p:nvPr/>
          </p:nvSpPr>
          <p:spPr>
            <a:xfrm>
              <a:off x="804862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1"/>
            <p:cNvSpPr/>
            <p:nvPr/>
          </p:nvSpPr>
          <p:spPr>
            <a:xfrm>
              <a:off x="840253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1"/>
            <p:cNvSpPr/>
            <p:nvPr/>
          </p:nvSpPr>
          <p:spPr>
            <a:xfrm>
              <a:off x="875643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1"/>
            <p:cNvSpPr/>
            <p:nvPr/>
          </p:nvSpPr>
          <p:spPr>
            <a:xfrm>
              <a:off x="911034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1"/>
            <p:cNvSpPr/>
            <p:nvPr/>
          </p:nvSpPr>
          <p:spPr>
            <a:xfrm>
              <a:off x="946425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1"/>
            <p:cNvSpPr/>
            <p:nvPr/>
          </p:nvSpPr>
          <p:spPr>
            <a:xfrm>
              <a:off x="981815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1"/>
            <p:cNvSpPr/>
            <p:nvPr/>
          </p:nvSpPr>
          <p:spPr>
            <a:xfrm>
              <a:off x="1017206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1"/>
            <p:cNvSpPr/>
            <p:nvPr/>
          </p:nvSpPr>
          <p:spPr>
            <a:xfrm>
              <a:off x="1052596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1"/>
            <p:cNvSpPr/>
            <p:nvPr/>
          </p:nvSpPr>
          <p:spPr>
            <a:xfrm>
              <a:off x="10879862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1"/>
            <p:cNvSpPr/>
            <p:nvPr/>
          </p:nvSpPr>
          <p:spPr>
            <a:xfrm>
              <a:off x="-9121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1"/>
            <p:cNvSpPr/>
            <p:nvPr/>
          </p:nvSpPr>
          <p:spPr>
            <a:xfrm>
              <a:off x="26269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1"/>
            <p:cNvSpPr/>
            <p:nvPr/>
          </p:nvSpPr>
          <p:spPr>
            <a:xfrm>
              <a:off x="61660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1"/>
            <p:cNvSpPr/>
            <p:nvPr/>
          </p:nvSpPr>
          <p:spPr>
            <a:xfrm>
              <a:off x="97050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1"/>
            <p:cNvSpPr/>
            <p:nvPr/>
          </p:nvSpPr>
          <p:spPr>
            <a:xfrm>
              <a:off x="132441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1"/>
            <p:cNvSpPr/>
            <p:nvPr/>
          </p:nvSpPr>
          <p:spPr>
            <a:xfrm>
              <a:off x="167831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1"/>
            <p:cNvSpPr/>
            <p:nvPr/>
          </p:nvSpPr>
          <p:spPr>
            <a:xfrm>
              <a:off x="203222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1"/>
            <p:cNvSpPr/>
            <p:nvPr/>
          </p:nvSpPr>
          <p:spPr>
            <a:xfrm>
              <a:off x="238613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1"/>
            <p:cNvSpPr/>
            <p:nvPr/>
          </p:nvSpPr>
          <p:spPr>
            <a:xfrm>
              <a:off x="274003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1"/>
            <p:cNvSpPr/>
            <p:nvPr/>
          </p:nvSpPr>
          <p:spPr>
            <a:xfrm>
              <a:off x="309394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1"/>
            <p:cNvSpPr/>
            <p:nvPr/>
          </p:nvSpPr>
          <p:spPr>
            <a:xfrm>
              <a:off x="344784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1"/>
            <p:cNvSpPr/>
            <p:nvPr/>
          </p:nvSpPr>
          <p:spPr>
            <a:xfrm>
              <a:off x="380175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1"/>
            <p:cNvSpPr/>
            <p:nvPr/>
          </p:nvSpPr>
          <p:spPr>
            <a:xfrm>
              <a:off x="415566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1"/>
            <p:cNvSpPr/>
            <p:nvPr/>
          </p:nvSpPr>
          <p:spPr>
            <a:xfrm>
              <a:off x="450956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1"/>
            <p:cNvSpPr/>
            <p:nvPr/>
          </p:nvSpPr>
          <p:spPr>
            <a:xfrm>
              <a:off x="486347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1"/>
            <p:cNvSpPr/>
            <p:nvPr/>
          </p:nvSpPr>
          <p:spPr>
            <a:xfrm>
              <a:off x="521737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1"/>
            <p:cNvSpPr/>
            <p:nvPr/>
          </p:nvSpPr>
          <p:spPr>
            <a:xfrm>
              <a:off x="557128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1"/>
            <p:cNvSpPr/>
            <p:nvPr/>
          </p:nvSpPr>
          <p:spPr>
            <a:xfrm>
              <a:off x="592519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1"/>
            <p:cNvSpPr/>
            <p:nvPr/>
          </p:nvSpPr>
          <p:spPr>
            <a:xfrm>
              <a:off x="627909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1"/>
            <p:cNvSpPr/>
            <p:nvPr/>
          </p:nvSpPr>
          <p:spPr>
            <a:xfrm>
              <a:off x="663300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21"/>
            <p:cNvSpPr/>
            <p:nvPr/>
          </p:nvSpPr>
          <p:spPr>
            <a:xfrm>
              <a:off x="698690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21"/>
            <p:cNvSpPr/>
            <p:nvPr/>
          </p:nvSpPr>
          <p:spPr>
            <a:xfrm>
              <a:off x="734081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21"/>
            <p:cNvSpPr/>
            <p:nvPr/>
          </p:nvSpPr>
          <p:spPr>
            <a:xfrm>
              <a:off x="769472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21"/>
            <p:cNvSpPr/>
            <p:nvPr/>
          </p:nvSpPr>
          <p:spPr>
            <a:xfrm>
              <a:off x="804862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1"/>
            <p:cNvSpPr/>
            <p:nvPr/>
          </p:nvSpPr>
          <p:spPr>
            <a:xfrm>
              <a:off x="840253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1"/>
            <p:cNvSpPr/>
            <p:nvPr/>
          </p:nvSpPr>
          <p:spPr>
            <a:xfrm>
              <a:off x="875643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21"/>
            <p:cNvSpPr/>
            <p:nvPr/>
          </p:nvSpPr>
          <p:spPr>
            <a:xfrm>
              <a:off x="911034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21"/>
            <p:cNvSpPr/>
            <p:nvPr/>
          </p:nvSpPr>
          <p:spPr>
            <a:xfrm>
              <a:off x="946425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1"/>
            <p:cNvSpPr/>
            <p:nvPr/>
          </p:nvSpPr>
          <p:spPr>
            <a:xfrm>
              <a:off x="981815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1"/>
            <p:cNvSpPr/>
            <p:nvPr/>
          </p:nvSpPr>
          <p:spPr>
            <a:xfrm>
              <a:off x="1017206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1"/>
            <p:cNvSpPr/>
            <p:nvPr/>
          </p:nvSpPr>
          <p:spPr>
            <a:xfrm>
              <a:off x="1052596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21"/>
            <p:cNvSpPr/>
            <p:nvPr/>
          </p:nvSpPr>
          <p:spPr>
            <a:xfrm>
              <a:off x="10879862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21"/>
            <p:cNvSpPr/>
            <p:nvPr/>
          </p:nvSpPr>
          <p:spPr>
            <a:xfrm>
              <a:off x="-9121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21"/>
            <p:cNvSpPr/>
            <p:nvPr/>
          </p:nvSpPr>
          <p:spPr>
            <a:xfrm>
              <a:off x="26269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21"/>
            <p:cNvSpPr/>
            <p:nvPr/>
          </p:nvSpPr>
          <p:spPr>
            <a:xfrm>
              <a:off x="61660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21"/>
            <p:cNvSpPr/>
            <p:nvPr/>
          </p:nvSpPr>
          <p:spPr>
            <a:xfrm>
              <a:off x="97050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21"/>
            <p:cNvSpPr/>
            <p:nvPr/>
          </p:nvSpPr>
          <p:spPr>
            <a:xfrm>
              <a:off x="132441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1"/>
            <p:cNvSpPr/>
            <p:nvPr/>
          </p:nvSpPr>
          <p:spPr>
            <a:xfrm>
              <a:off x="167831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1"/>
            <p:cNvSpPr/>
            <p:nvPr/>
          </p:nvSpPr>
          <p:spPr>
            <a:xfrm>
              <a:off x="203222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21"/>
            <p:cNvSpPr/>
            <p:nvPr/>
          </p:nvSpPr>
          <p:spPr>
            <a:xfrm>
              <a:off x="238613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21"/>
            <p:cNvSpPr/>
            <p:nvPr/>
          </p:nvSpPr>
          <p:spPr>
            <a:xfrm>
              <a:off x="274003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21"/>
            <p:cNvSpPr/>
            <p:nvPr/>
          </p:nvSpPr>
          <p:spPr>
            <a:xfrm>
              <a:off x="309394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21"/>
            <p:cNvSpPr/>
            <p:nvPr/>
          </p:nvSpPr>
          <p:spPr>
            <a:xfrm>
              <a:off x="344784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21"/>
            <p:cNvSpPr/>
            <p:nvPr/>
          </p:nvSpPr>
          <p:spPr>
            <a:xfrm>
              <a:off x="380175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21"/>
            <p:cNvSpPr/>
            <p:nvPr/>
          </p:nvSpPr>
          <p:spPr>
            <a:xfrm>
              <a:off x="415566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21"/>
            <p:cNvSpPr/>
            <p:nvPr/>
          </p:nvSpPr>
          <p:spPr>
            <a:xfrm>
              <a:off x="450956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21"/>
            <p:cNvSpPr/>
            <p:nvPr/>
          </p:nvSpPr>
          <p:spPr>
            <a:xfrm>
              <a:off x="486347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21"/>
            <p:cNvSpPr/>
            <p:nvPr/>
          </p:nvSpPr>
          <p:spPr>
            <a:xfrm>
              <a:off x="521737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1"/>
            <p:cNvSpPr/>
            <p:nvPr/>
          </p:nvSpPr>
          <p:spPr>
            <a:xfrm>
              <a:off x="557128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21"/>
            <p:cNvSpPr/>
            <p:nvPr/>
          </p:nvSpPr>
          <p:spPr>
            <a:xfrm>
              <a:off x="592519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21"/>
            <p:cNvSpPr/>
            <p:nvPr/>
          </p:nvSpPr>
          <p:spPr>
            <a:xfrm>
              <a:off x="627909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21"/>
            <p:cNvSpPr/>
            <p:nvPr/>
          </p:nvSpPr>
          <p:spPr>
            <a:xfrm>
              <a:off x="663300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21"/>
            <p:cNvSpPr/>
            <p:nvPr/>
          </p:nvSpPr>
          <p:spPr>
            <a:xfrm>
              <a:off x="698690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21"/>
            <p:cNvSpPr/>
            <p:nvPr/>
          </p:nvSpPr>
          <p:spPr>
            <a:xfrm>
              <a:off x="734081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21"/>
            <p:cNvSpPr/>
            <p:nvPr/>
          </p:nvSpPr>
          <p:spPr>
            <a:xfrm>
              <a:off x="769472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1"/>
            <p:cNvSpPr/>
            <p:nvPr/>
          </p:nvSpPr>
          <p:spPr>
            <a:xfrm>
              <a:off x="804862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21"/>
            <p:cNvSpPr/>
            <p:nvPr/>
          </p:nvSpPr>
          <p:spPr>
            <a:xfrm>
              <a:off x="840253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21"/>
            <p:cNvSpPr/>
            <p:nvPr/>
          </p:nvSpPr>
          <p:spPr>
            <a:xfrm>
              <a:off x="875643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21"/>
            <p:cNvSpPr/>
            <p:nvPr/>
          </p:nvSpPr>
          <p:spPr>
            <a:xfrm>
              <a:off x="911034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21"/>
            <p:cNvSpPr/>
            <p:nvPr/>
          </p:nvSpPr>
          <p:spPr>
            <a:xfrm>
              <a:off x="946425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21"/>
            <p:cNvSpPr/>
            <p:nvPr/>
          </p:nvSpPr>
          <p:spPr>
            <a:xfrm>
              <a:off x="981815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21"/>
            <p:cNvSpPr/>
            <p:nvPr/>
          </p:nvSpPr>
          <p:spPr>
            <a:xfrm>
              <a:off x="1017206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21"/>
            <p:cNvSpPr/>
            <p:nvPr/>
          </p:nvSpPr>
          <p:spPr>
            <a:xfrm>
              <a:off x="1052596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21"/>
            <p:cNvSpPr/>
            <p:nvPr/>
          </p:nvSpPr>
          <p:spPr>
            <a:xfrm>
              <a:off x="10879862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21"/>
            <p:cNvSpPr/>
            <p:nvPr/>
          </p:nvSpPr>
          <p:spPr>
            <a:xfrm>
              <a:off x="-9121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21"/>
            <p:cNvSpPr/>
            <p:nvPr/>
          </p:nvSpPr>
          <p:spPr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7" name="Google Shape;737;p121"/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738" name="Google Shape;738;p121"/>
              <p:cNvSpPr/>
              <p:nvPr/>
            </p:nvSpPr>
            <p:spPr>
              <a:xfrm>
                <a:off x="-831850" y="2471738"/>
                <a:ext cx="3567113" cy="311943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06" extrusionOk="0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21"/>
              <p:cNvSpPr/>
              <p:nvPr/>
            </p:nvSpPr>
            <p:spPr>
              <a:xfrm>
                <a:off x="490538" y="3262313"/>
                <a:ext cx="914400" cy="1590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07" extrusionOk="0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21"/>
              <p:cNvSpPr/>
              <p:nvPr/>
            </p:nvSpPr>
            <p:spPr>
              <a:xfrm>
                <a:off x="-239713" y="581026"/>
                <a:ext cx="2382838" cy="19589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5" extrusionOk="0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1" name="Google Shape;741;p121"/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1"/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1"/>
            <p:cNvSpPr/>
            <p:nvPr/>
          </p:nvSpPr>
          <p:spPr>
            <a:xfrm rot="-5400000">
              <a:off x="5129275" y="-5934192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1"/>
            <p:cNvSpPr/>
            <p:nvPr/>
          </p:nvSpPr>
          <p:spPr>
            <a:xfrm rot="-5400000">
              <a:off x="5129270" y="643723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121"/>
          <p:cNvSpPr txBox="1">
            <a:spLocks noGrp="1"/>
          </p:cNvSpPr>
          <p:nvPr>
            <p:ph type="title"/>
          </p:nvPr>
        </p:nvSpPr>
        <p:spPr>
          <a:xfrm>
            <a:off x="2862072" y="3767329"/>
            <a:ext cx="74615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21"/>
          <p:cNvSpPr txBox="1">
            <a:spLocks noGrp="1"/>
          </p:cNvSpPr>
          <p:nvPr>
            <p:ph type="body" idx="1"/>
          </p:nvPr>
        </p:nvSpPr>
        <p:spPr>
          <a:xfrm>
            <a:off x="2862072" y="4361689"/>
            <a:ext cx="74615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2"/>
          <p:cNvSpPr/>
          <p:nvPr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22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0" name="Google Shape;750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23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4" name="Google Shape;754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24"/>
          <p:cNvSpPr txBox="1"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124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5" descr="A close up of an objec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, and Content">
  <p:cSld name="1_Title, Subtitle, and Content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>
            <a:spLocks noGrp="1"/>
          </p:cNvSpPr>
          <p:nvPr>
            <p:ph type="title"/>
          </p:nvPr>
        </p:nvSpPr>
        <p:spPr>
          <a:xfrm>
            <a:off x="498348" y="521210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26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5" name="Google Shape;765;p126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2_Title, Subtitle, and Conten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27"/>
          <p:cNvSpPr txBox="1">
            <a:spLocks noGrp="1"/>
          </p:cNvSpPr>
          <p:nvPr>
            <p:ph type="title"/>
          </p:nvPr>
        </p:nvSpPr>
        <p:spPr>
          <a:xfrm>
            <a:off x="498348" y="737427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2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769" name="Google Shape;769;p12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2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2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8"/>
          <p:cNvSpPr txBox="1">
            <a:spLocks noGrp="1"/>
          </p:cNvSpPr>
          <p:nvPr>
            <p:ph type="title"/>
          </p:nvPr>
        </p:nvSpPr>
        <p:spPr>
          <a:xfrm>
            <a:off x="374040" y="534030"/>
            <a:ext cx="102246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28"/>
          <p:cNvSpPr txBox="1">
            <a:spLocks noGrp="1"/>
          </p:cNvSpPr>
          <p:nvPr>
            <p:ph type="body" idx="1"/>
          </p:nvPr>
        </p:nvSpPr>
        <p:spPr>
          <a:xfrm>
            <a:off x="374040" y="1382970"/>
            <a:ext cx="10224600" cy="4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  <a:defRPr/>
            </a:lvl1pPr>
            <a:lvl2pPr marL="914400" lvl="1" indent="-33655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700"/>
              <a:buFont typeface="Trebuchet MS"/>
              <a:buChar char="○"/>
              <a:defRPr/>
            </a:lvl2pPr>
            <a:lvl3pPr marL="1371600" lvl="2" indent="-33655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700"/>
              <a:buFont typeface="Trebuchet MS"/>
              <a:buChar char="■"/>
              <a:defRPr/>
            </a:lvl3pPr>
            <a:lvl4pPr marL="1828800" lvl="3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4pPr>
            <a:lvl5pPr marL="2286000" lvl="4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5pPr>
            <a:lvl6pPr marL="2743200" lvl="5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6pPr>
            <a:lvl7pPr marL="3200400" lvl="6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  <a:defRPr/>
            </a:lvl7pPr>
            <a:lvl8pPr marL="3657600" lvl="7" indent="-336550" algn="l"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○"/>
              <a:defRPr/>
            </a:lvl8pPr>
            <a:lvl9pPr marL="4114800" lvl="8" indent="-336550" algn="l">
              <a:spcBef>
                <a:spcPts val="1900"/>
              </a:spcBef>
              <a:spcAft>
                <a:spcPts val="1900"/>
              </a:spcAft>
              <a:buClr>
                <a:schemeClr val="dk2"/>
              </a:buClr>
              <a:buSzPts val="1700"/>
              <a:buFont typeface="Trebuchet MS"/>
              <a:buChar char="■"/>
              <a:defRPr/>
            </a:lvl9pPr>
          </a:lstStyle>
          <a:p>
            <a:endParaRPr/>
          </a:p>
        </p:txBody>
      </p:sp>
      <p:sp>
        <p:nvSpPr>
          <p:cNvPr id="773" name="Google Shape;773;p128"/>
          <p:cNvSpPr txBox="1">
            <a:spLocks noGrp="1"/>
          </p:cNvSpPr>
          <p:nvPr>
            <p:ph type="sldNum" idx="12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129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, Subtitle, and Content">
  <p:cSld name="5_Title, Subtitle, and Content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30"/>
          <p:cNvSpPr txBox="1">
            <a:spLocks noGrp="1"/>
          </p:cNvSpPr>
          <p:nvPr>
            <p:ph type="title"/>
          </p:nvPr>
        </p:nvSpPr>
        <p:spPr>
          <a:xfrm>
            <a:off x="498348" y="521210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30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2" name="Google Shape;782;p130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31"/>
          <p:cNvSpPr txBox="1">
            <a:spLocks noGrp="1"/>
          </p:cNvSpPr>
          <p:nvPr>
            <p:ph type="title"/>
          </p:nvPr>
        </p:nvSpPr>
        <p:spPr>
          <a:xfrm>
            <a:off x="498348" y="661227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131"/>
          <p:cNvSpPr txBox="1">
            <a:spLocks noGrp="1"/>
          </p:cNvSpPr>
          <p:nvPr>
            <p:ph type="body" idx="1"/>
          </p:nvPr>
        </p:nvSpPr>
        <p:spPr>
          <a:xfrm>
            <a:off x="512064" y="2103036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7" name="Google Shape;787;p131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2"/>
          <p:cNvSpPr txBox="1">
            <a:spLocks noGrp="1"/>
          </p:cNvSpPr>
          <p:nvPr>
            <p:ph type="title"/>
          </p:nvPr>
        </p:nvSpPr>
        <p:spPr>
          <a:xfrm>
            <a:off x="498348" y="65435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132"/>
          <p:cNvSpPr txBox="1">
            <a:spLocks noGrp="1"/>
          </p:cNvSpPr>
          <p:nvPr>
            <p:ph type="body" idx="1"/>
          </p:nvPr>
        </p:nvSpPr>
        <p:spPr>
          <a:xfrm>
            <a:off x="498349" y="2111662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791" name="Google Shape;791;p132"/>
          <p:cNvSpPr txBox="1">
            <a:spLocks noGrp="1"/>
          </p:cNvSpPr>
          <p:nvPr>
            <p:ph type="body" idx="2"/>
          </p:nvPr>
        </p:nvSpPr>
        <p:spPr>
          <a:xfrm>
            <a:off x="5529390" y="2111662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Char char="•"/>
              <a:defRPr sz="2400" b="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Char char="•"/>
              <a:defRPr sz="2000" b="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Char char="•"/>
              <a:defRPr sz="1800" b="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792" name="Google Shape;792;p132"/>
          <p:cNvSpPr txBox="1">
            <a:spLocks noGrp="1"/>
          </p:cNvSpPr>
          <p:nvPr>
            <p:ph type="body" idx="3"/>
          </p:nvPr>
        </p:nvSpPr>
        <p:spPr>
          <a:xfrm>
            <a:off x="498348" y="1180569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1_BULLET_ICON_Title, Subtitle,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7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8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440">
                <a:solidFill>
                  <a:schemeClr val="accent4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080">
                <a:solidFill>
                  <a:schemeClr val="accent4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96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4024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7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8"/>
          <p:cNvSpPr txBox="1">
            <a:spLocks noGrp="1"/>
          </p:cNvSpPr>
          <p:nvPr>
            <p:ph type="title"/>
          </p:nvPr>
        </p:nvSpPr>
        <p:spPr>
          <a:xfrm>
            <a:off x="754380" y="0"/>
            <a:ext cx="9464040" cy="75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8"/>
          <p:cNvSpPr txBox="1">
            <a:spLocks noGrp="1"/>
          </p:cNvSpPr>
          <p:nvPr>
            <p:ph type="body" idx="1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264"/>
              </a:spcBef>
              <a:spcAft>
                <a:spcPts val="0"/>
              </a:spcAft>
              <a:buClr>
                <a:schemeClr val="dk2"/>
              </a:buClr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88"/>
          <p:cNvSpPr txBox="1">
            <a:spLocks noGrp="1"/>
          </p:cNvSpPr>
          <p:nvPr>
            <p:ph type="body" idx="2"/>
          </p:nvPr>
        </p:nvSpPr>
        <p:spPr>
          <a:xfrm>
            <a:off x="754380" y="145389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971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08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8956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60"/>
              <a:buFont typeface="Noto Sans Symbols"/>
              <a:buChar char="▪"/>
              <a:defRPr sz="9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1939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▪"/>
              <a:defRPr sz="83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74320" algn="l">
              <a:spcBef>
                <a:spcPts val="144"/>
              </a:spcBef>
              <a:spcAft>
                <a:spcPts val="0"/>
              </a:spcAft>
              <a:buClr>
                <a:schemeClr val="lt2"/>
              </a:buClr>
              <a:buSzPts val="720"/>
              <a:buFont typeface="Noto Sans Symbols"/>
              <a:buChar char="▪"/>
              <a:defRPr sz="72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, and Content">
  <p:cSld name="1_Title, Subtitle,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9"/>
          <p:cNvSpPr txBox="1">
            <a:spLocks noGrp="1"/>
          </p:cNvSpPr>
          <p:nvPr>
            <p:ph type="title"/>
          </p:nvPr>
        </p:nvSpPr>
        <p:spPr>
          <a:xfrm>
            <a:off x="498348" y="521210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8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9"/>
          <p:cNvSpPr txBox="1">
            <a:spLocks noGrp="1"/>
          </p:cNvSpPr>
          <p:nvPr>
            <p:ph type="body" idx="1"/>
          </p:nvPr>
        </p:nvSpPr>
        <p:spPr>
          <a:xfrm>
            <a:off x="516750" y="2103037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>
                <a:solidFill>
                  <a:schemeClr val="accent4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89"/>
          <p:cNvSpPr txBox="1">
            <a:spLocks noGrp="1"/>
          </p:cNvSpPr>
          <p:nvPr>
            <p:ph type="body" idx="2"/>
          </p:nvPr>
        </p:nvSpPr>
        <p:spPr>
          <a:xfrm>
            <a:off x="498348" y="108813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90"/>
          <p:cNvSpPr txBox="1">
            <a:spLocks noGrp="1"/>
          </p:cNvSpPr>
          <p:nvPr>
            <p:ph type="title"/>
          </p:nvPr>
        </p:nvSpPr>
        <p:spPr>
          <a:xfrm>
            <a:off x="754380" y="1308296"/>
            <a:ext cx="4732020" cy="100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0"/>
          <p:cNvSpPr txBox="1">
            <a:spLocks noGrp="1"/>
          </p:cNvSpPr>
          <p:nvPr>
            <p:ph type="body" idx="1"/>
          </p:nvPr>
        </p:nvSpPr>
        <p:spPr>
          <a:xfrm>
            <a:off x="754380" y="2715768"/>
            <a:ext cx="4732020" cy="284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971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08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8956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960"/>
              <a:buFont typeface="Noto Sans Symbols"/>
              <a:buChar char="▪"/>
              <a:defRPr sz="9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81939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▪"/>
              <a:defRPr sz="83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74320" algn="l">
              <a:spcBef>
                <a:spcPts val="144"/>
              </a:spcBef>
              <a:spcAft>
                <a:spcPts val="0"/>
              </a:spcAft>
              <a:buClr>
                <a:schemeClr val="lt2"/>
              </a:buClr>
              <a:buSzPts val="720"/>
              <a:buFont typeface="Noto Sans Symbols"/>
              <a:buChar char="▪"/>
              <a:defRPr sz="72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90"/>
          <p:cNvSpPr txBox="1">
            <a:spLocks noGrp="1"/>
          </p:cNvSpPr>
          <p:nvPr>
            <p:ph type="body" idx="2"/>
          </p:nvPr>
        </p:nvSpPr>
        <p:spPr>
          <a:xfrm>
            <a:off x="754380" y="2309774"/>
            <a:ext cx="473202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264"/>
              </a:spcBef>
              <a:spcAft>
                <a:spcPts val="0"/>
              </a:spcAft>
              <a:buClr>
                <a:schemeClr val="dk2"/>
              </a:buClr>
              <a:buSzPts val="1320"/>
              <a:buFont typeface="Trebuchet MS"/>
              <a:buNone/>
              <a:defRPr sz="132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90"/>
          <p:cNvSpPr>
            <a:spLocks noGrp="1"/>
          </p:cNvSpPr>
          <p:nvPr>
            <p:ph type="pic" idx="3"/>
          </p:nvPr>
        </p:nvSpPr>
        <p:spPr>
          <a:xfrm>
            <a:off x="6048852" y="0"/>
            <a:ext cx="4923949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7"/>
          <p:cNvSpPr txBox="1">
            <a:spLocks noGrp="1"/>
          </p:cNvSpPr>
          <p:nvPr>
            <p:ph type="title"/>
          </p:nvPr>
        </p:nvSpPr>
        <p:spPr>
          <a:xfrm>
            <a:off x="499743" y="521208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7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77"/>
          <p:cNvSpPr txBox="1"/>
          <p:nvPr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15;p77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288289" y="5814736"/>
            <a:ext cx="475887" cy="23794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3"/>
          <p:cNvSpPr txBox="1">
            <a:spLocks noGrp="1"/>
          </p:cNvSpPr>
          <p:nvPr>
            <p:ph type="title"/>
          </p:nvPr>
        </p:nvSpPr>
        <p:spPr>
          <a:xfrm>
            <a:off x="499744" y="521209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83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  <a:defRPr sz="144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1" name="Google Shape;401;p83"/>
          <p:cNvSpPr txBox="1"/>
          <p:nvPr/>
        </p:nvSpPr>
        <p:spPr>
          <a:xfrm>
            <a:off x="9749166" y="5875678"/>
            <a:ext cx="32102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72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720" cap="none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8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092534" y="5833721"/>
            <a:ext cx="650835" cy="23124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tensor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ithub.com/NVIDIA/apex/tree/master/apex/contrib/spars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vidia.com/blog/accelerating-inference-with-sparsity-using-ampere-and-tensorr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hyperlink" Target="https://developer.nvidia.com/blog/achieving-fp32-accuracy-for-int8-inference-using-quantization-aware-training-with-tensorr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developer.nvidia.com/tensorrt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log.ngc.nvidia.com/orgs/nvidia/containers/pytorch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atalog.ngc.nvidia.com/orgs/nvidia/containers/tensorflow" TargetMode="External"/><Relationship Id="rId5" Type="http://schemas.openxmlformats.org/officeDocument/2006/relationships/hyperlink" Target="https://github.com/tensorflow/tensorrt" TargetMode="Externa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.nvidia.com/blog/optimizing-t5-and-gpt-2-for-real-time-inference-with-tensorrt/" TargetMode="Externa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nvidia.com/blog/optimizing-t5-and-gpt-2-for-real-time-inference-with-tensorr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eloper.nvidia.com/gtc/2020/video/s21417-vi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gtc/2020/video/s21417-vi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.nvidia.com/gtc/2020/video/s21417-vid" TargetMode="Externa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s://www.nvidia.com/en-us/on-demand/session/gtcspring21-s31578/" TargetMode="External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hyperlink" Target="https://docs.nvidia.com/deeplearning/tensorrt/api/python_api/graphsurgeon/graphsurgeon.html" TargetMode="Externa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on-demand/session/gtcspring21-s31578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on-demand/session/gtcspring21-s31578/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nvcr.io/nvidia/pytorch:21.03-py3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2.png"/><Relationship Id="rId4" Type="http://schemas.openxmlformats.org/officeDocument/2006/relationships/hyperlink" Target="https://ngc.nvidia.com/catalog/containers/nvidia:tritonserv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nvcr.io/nvidia/pytorch:21.03-py3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png"/><Relationship Id="rId4" Type="http://schemas.openxmlformats.org/officeDocument/2006/relationships/hyperlink" Target="https://ngc.nvidia.com/catalog/containers/nvidia:tritonserve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emo-megatron-early-acces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bair.berkeley.edu/blog/2020/03/05/compress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emo-megatron-early-acces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air.berkeley.edu/blog/2020/03/05/compres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"/>
          <p:cNvSpPr txBox="1">
            <a:spLocks noGrp="1"/>
          </p:cNvSpPr>
          <p:nvPr>
            <p:ph type="title"/>
          </p:nvPr>
        </p:nvSpPr>
        <p:spPr>
          <a:xfrm>
            <a:off x="481662" y="839287"/>
            <a:ext cx="10186339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/>
            </a:br>
            <a:r>
              <a:rPr lang="en-US" sz="3200"/>
              <a:t>거대 신경망 추론</a:t>
            </a:r>
            <a:br>
              <a:rPr lang="en-US" sz="4590"/>
            </a:br>
            <a:r>
              <a:rPr lang="en-US" sz="2000"/>
              <a:t>INFERENCE OF </a:t>
            </a:r>
            <a:r>
              <a:rPr lang="en-US" sz="2000">
                <a:solidFill>
                  <a:srgbClr val="76B900"/>
                </a:solidFill>
              </a:rPr>
              <a:t>LARGE NEURAL NETWORKS</a:t>
            </a:r>
            <a:endParaRPr sz="1979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양자화</a:t>
            </a:r>
            <a:endParaRPr/>
          </a:p>
        </p:txBody>
      </p:sp>
      <p:sp>
        <p:nvSpPr>
          <p:cNvPr id="879" name="Google Shape;879;p10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아이디어</a:t>
            </a:r>
            <a:endParaRPr/>
          </a:p>
        </p:txBody>
      </p:sp>
      <p:pic>
        <p:nvPicPr>
          <p:cNvPr id="880" name="Google Shape;8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602" y="2377267"/>
            <a:ext cx="9043598" cy="241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양자화</a:t>
            </a:r>
            <a:endParaRPr/>
          </a:p>
        </p:txBody>
      </p:sp>
      <p:sp>
        <p:nvSpPr>
          <p:cNvPr id="887" name="Google Shape;887;p11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이유</a:t>
            </a:r>
            <a:endParaRPr/>
          </a:p>
        </p:txBody>
      </p:sp>
      <p:pic>
        <p:nvPicPr>
          <p:cNvPr id="888" name="Google Shape;8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48" y="2180527"/>
            <a:ext cx="4855604" cy="210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1" descr="NVIDIA Ampere Architecture In-Depth | NVIDIA Developer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0451" y="1855912"/>
            <a:ext cx="4374001" cy="24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양자화</a:t>
            </a:r>
            <a:endParaRPr/>
          </a:p>
        </p:txBody>
      </p:sp>
      <p:sp>
        <p:nvSpPr>
          <p:cNvPr id="896" name="Google Shape;896;p12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접근방법</a:t>
            </a:r>
            <a:endParaRPr/>
          </a:p>
        </p:txBody>
      </p:sp>
      <p:pic>
        <p:nvPicPr>
          <p:cNvPr id="897" name="Google Shape;89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03" y="2047350"/>
            <a:ext cx="1570287" cy="40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9502" y="2035597"/>
            <a:ext cx="1429373" cy="3864429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"/>
          <p:cNvSpPr/>
          <p:nvPr/>
        </p:nvSpPr>
        <p:spPr>
          <a:xfrm>
            <a:off x="7520459" y="1664484"/>
            <a:ext cx="33714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Quantization-aware training (QAT)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2"/>
          <p:cNvSpPr/>
          <p:nvPr/>
        </p:nvSpPr>
        <p:spPr>
          <a:xfrm>
            <a:off x="408728" y="1708797"/>
            <a:ext cx="31053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Post-training quantization(PTQ)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1" name="Google Shape;901;p12"/>
          <p:cNvGraphicFramePr/>
          <p:nvPr/>
        </p:nvGraphicFramePr>
        <p:xfrm>
          <a:off x="2847703" y="2555383"/>
          <a:ext cx="5390600" cy="2740145"/>
        </p:xfrm>
        <a:graphic>
          <a:graphicData uri="http://schemas.openxmlformats.org/drawingml/2006/table">
            <a:tbl>
              <a:tblPr firstRow="1" bandRow="1">
                <a:noFill/>
                <a:tableStyleId>{E99C3C34-547A-4F1E-A2E7-9459ACD5913C}</a:tableStyleId>
              </a:tblPr>
              <a:tblGrid>
                <a:gridCol w="256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Post-training quantization (PTQ)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u="none" strike="noStrike" cap="none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Quantization-aware training (QAT)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</a:rPr>
                        <a:t>사전 학습된 모델로 시작하여 캘리브레이션 데이터셋에서 평가합니다.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사전 훈련된 모델로 시작하여 다양한 레이어에서 양자화 작업을 도입합니다.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캘리브레이션 데이터는 모델을 보정하는 데 활용됩니다. 이 데이터는 학습 데이터의 부분일 수도 있습니다.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적은 수의 에포크에 맞게 미세 조정합니다.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네트워크에서 가중치와 액티베이션의 동적 범위를 계산하여 양자화 매개편수(q-params)를 계산합니다.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추론 중에 발생하는 양자화 프로세스를 시뮬레이션 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q-params 를 사용하여 네트워크 양자화 및 추론을 실행합니다.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</a:rPr>
                        <a:t>양자화된 모델과 사전학습된 모델 사이의 정확도 저하를 줄일 수 있는 q-param을 확인하는 것이 목표입니다.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3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프루닝 (Pruning)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4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최적화</a:t>
            </a:r>
            <a:endParaRPr/>
          </a:p>
        </p:txBody>
      </p:sp>
      <p:sp>
        <p:nvSpPr>
          <p:cNvPr id="914" name="Google Shape;914;p14"/>
          <p:cNvSpPr txBox="1">
            <a:spLocks noGrp="1"/>
          </p:cNvSpPr>
          <p:nvPr>
            <p:ph type="body" idx="1"/>
          </p:nvPr>
        </p:nvSpPr>
        <p:spPr>
          <a:xfrm>
            <a:off x="516751" y="2103035"/>
            <a:ext cx="4591897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불필요한 연결을 제거하여 신경망의 복잡성을 감소시킵니다.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6" lvl="0" indent="-285756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메모리 대역폭 감소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6" lvl="0" indent="-285756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메모리 설치공간 감소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6" lvl="0" indent="-285756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컴퓨팅 연산 속도 향상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과제 : 원래 프루닝되지 않은 네트워크의 정확도를 유지하는 것이 과제입니다.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5" name="Google Shape;915;p14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프루닝</a:t>
            </a:r>
            <a:endParaRPr/>
          </a:p>
        </p:txBody>
      </p:sp>
      <p:pic>
        <p:nvPicPr>
          <p:cNvPr id="916" name="Google Shape;916;p14" descr="Pruned neuron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3491" y="2180528"/>
            <a:ext cx="4380916" cy="305645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4"/>
          <p:cNvSpPr/>
          <p:nvPr/>
        </p:nvSpPr>
        <p:spPr>
          <a:xfrm>
            <a:off x="7786256" y="3306354"/>
            <a:ext cx="397163" cy="3602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희소성</a:t>
            </a:r>
            <a:r>
              <a:rPr lang="en-US" dirty="0"/>
              <a:t> (SPARSITY) SUPPORT</a:t>
            </a:r>
            <a:endParaRPr dirty="0"/>
          </a:p>
        </p:txBody>
      </p:sp>
      <p:sp>
        <p:nvSpPr>
          <p:cNvPr id="924" name="Google Shape;924;p1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4696481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Maximize throughput at low latency with sparsity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New optimizations with 2:4 fine-grained structured sparsity result in greater performance reducing the weights in half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ASP (Automatic SParsity) provides easy-to-use workflow to induce the sparsity while maintaining accuracy of original dense network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TensorRT accelerates inference using sparse kernels</a:t>
            </a:r>
            <a:endParaRPr/>
          </a:p>
        </p:txBody>
      </p:sp>
      <p:sp>
        <p:nvSpPr>
          <p:cNvPr id="925" name="Google Shape;925;p15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Ampere Sparse Tensor Core를 이용한 추론 가속화</a:t>
            </a:r>
            <a:endParaRPr/>
          </a:p>
        </p:txBody>
      </p:sp>
      <p:sp>
        <p:nvSpPr>
          <p:cNvPr id="926" name="Google Shape;926;p15"/>
          <p:cNvSpPr txBox="1"/>
          <p:nvPr/>
        </p:nvSpPr>
        <p:spPr>
          <a:xfrm>
            <a:off x="754380" y="5696670"/>
            <a:ext cx="3879243" cy="23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76B9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developer.nvidia.com/tensorrt</a:t>
            </a:r>
            <a:endParaRPr sz="1100">
              <a:solidFill>
                <a:srgbClr val="76B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7" name="Google Shape;927;p15"/>
          <p:cNvGrpSpPr/>
          <p:nvPr/>
        </p:nvGrpSpPr>
        <p:grpSpPr>
          <a:xfrm>
            <a:off x="6305796" y="4104001"/>
            <a:ext cx="4790755" cy="1137719"/>
            <a:chOff x="3239230" y="3336231"/>
            <a:chExt cx="5990575" cy="2798392"/>
          </a:xfrm>
        </p:grpSpPr>
        <p:sp>
          <p:nvSpPr>
            <p:cNvPr id="928" name="Google Shape;928;p15"/>
            <p:cNvSpPr/>
            <p:nvPr/>
          </p:nvSpPr>
          <p:spPr>
            <a:xfrm>
              <a:off x="3270130" y="3336231"/>
              <a:ext cx="5928776" cy="27983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3239230" y="3396598"/>
              <a:ext cx="5990575" cy="2407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  <a:t># Import ASP (</a:t>
              </a:r>
              <a:r>
                <a:rPr lang="en-US" sz="960" u="sng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Automatic SParsity</a:t>
              </a:r>
              <a: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  <a:t>from apex.contrib.sparsity import ASP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  <a:t># In training phase, to augment the model and the optimizer #for sparse training/inference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262626"/>
                  </a:solidFill>
                  <a:latin typeface="Consolas"/>
                  <a:ea typeface="Consolas"/>
                  <a:cs typeface="Consolas"/>
                  <a:sym typeface="Consolas"/>
                </a:rPr>
                <a:t>ASP.prune_trained_model(model, optimizer)</a:t>
              </a:r>
              <a:endParaRPr/>
            </a:p>
          </p:txBody>
        </p:sp>
      </p:grpSp>
      <p:sp>
        <p:nvSpPr>
          <p:cNvPr id="930" name="Google Shape;930;p15"/>
          <p:cNvSpPr txBox="1"/>
          <p:nvPr/>
        </p:nvSpPr>
        <p:spPr>
          <a:xfrm>
            <a:off x="7982412" y="5211901"/>
            <a:ext cx="1031052" cy="24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Phase</a:t>
            </a:r>
            <a:endParaRPr/>
          </a:p>
        </p:txBody>
      </p:sp>
      <p:sp>
        <p:nvSpPr>
          <p:cNvPr id="931" name="Google Shape;931;p15"/>
          <p:cNvSpPr txBox="1"/>
          <p:nvPr/>
        </p:nvSpPr>
        <p:spPr>
          <a:xfrm>
            <a:off x="5957025" y="5527426"/>
            <a:ext cx="4948122" cy="24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Enable </a:t>
            </a:r>
            <a:r>
              <a:rPr lang="en-US" sz="96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Sparsity</a:t>
            </a: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by setting the </a:t>
            </a:r>
            <a:r>
              <a:rPr lang="en-US" sz="96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kSPARSE_WEIGHTS</a:t>
            </a:r>
            <a:r>
              <a:rPr lang="en-US" sz="96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flag in </a:t>
            </a:r>
            <a:r>
              <a:rPr lang="en-US" sz="96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IBuilderConfig</a:t>
            </a:r>
            <a:endParaRPr sz="96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5"/>
          <p:cNvSpPr txBox="1"/>
          <p:nvPr/>
        </p:nvSpPr>
        <p:spPr>
          <a:xfrm>
            <a:off x="7730888" y="5768318"/>
            <a:ext cx="1414456" cy="24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Phase</a:t>
            </a:r>
            <a:endParaRPr/>
          </a:p>
        </p:txBody>
      </p:sp>
      <p:grpSp>
        <p:nvGrpSpPr>
          <p:cNvPr id="933" name="Google Shape;933;p15"/>
          <p:cNvGrpSpPr/>
          <p:nvPr/>
        </p:nvGrpSpPr>
        <p:grpSpPr>
          <a:xfrm>
            <a:off x="9472207" y="3395879"/>
            <a:ext cx="946207" cy="387798"/>
            <a:chOff x="27571855" y="8155561"/>
            <a:chExt cx="3154024" cy="1292656"/>
          </a:xfrm>
        </p:grpSpPr>
        <p:sp>
          <p:nvSpPr>
            <p:cNvPr id="934" name="Google Shape;934;p15"/>
            <p:cNvSpPr/>
            <p:nvPr/>
          </p:nvSpPr>
          <p:spPr>
            <a:xfrm>
              <a:off x="27571855" y="8179897"/>
              <a:ext cx="557784" cy="560439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5" name="Google Shape;935;p15"/>
            <p:cNvSpPr txBox="1"/>
            <p:nvPr/>
          </p:nvSpPr>
          <p:spPr>
            <a:xfrm>
              <a:off x="28212702" y="8155561"/>
              <a:ext cx="2513177" cy="129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 zero value</a:t>
              </a:r>
              <a:endParaRPr/>
            </a:p>
          </p:txBody>
        </p:sp>
      </p:grpSp>
      <p:grpSp>
        <p:nvGrpSpPr>
          <p:cNvPr id="936" name="Google Shape;936;p15"/>
          <p:cNvGrpSpPr/>
          <p:nvPr/>
        </p:nvGrpSpPr>
        <p:grpSpPr>
          <a:xfrm>
            <a:off x="6674326" y="1602122"/>
            <a:ext cx="3781724" cy="1655212"/>
            <a:chOff x="21797859" y="2131856"/>
            <a:chExt cx="12605745" cy="5517371"/>
          </a:xfrm>
        </p:grpSpPr>
        <p:pic>
          <p:nvPicPr>
            <p:cNvPr id="937" name="Google Shape;937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797859" y="2924168"/>
              <a:ext cx="4744112" cy="472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572145" y="2933694"/>
              <a:ext cx="4706007" cy="4715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" name="Google Shape;939;p15"/>
            <p:cNvSpPr/>
            <p:nvPr/>
          </p:nvSpPr>
          <p:spPr>
            <a:xfrm>
              <a:off x="26792876" y="4984955"/>
              <a:ext cx="2513176" cy="56043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0" name="Google Shape;940;p15"/>
            <p:cNvSpPr txBox="1"/>
            <p:nvPr/>
          </p:nvSpPr>
          <p:spPr>
            <a:xfrm>
              <a:off x="21812489" y="2182753"/>
              <a:ext cx="4714853" cy="80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Dense Matrix</a:t>
              </a:r>
              <a:endParaRPr/>
            </a:p>
          </p:txBody>
        </p:sp>
        <p:sp>
          <p:nvSpPr>
            <p:cNvPr id="941" name="Google Shape;941;p15"/>
            <p:cNvSpPr txBox="1"/>
            <p:nvPr/>
          </p:nvSpPr>
          <p:spPr>
            <a:xfrm>
              <a:off x="29446691" y="2131856"/>
              <a:ext cx="4956913" cy="1292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Structured-sparse matrix</a:t>
              </a:r>
              <a:endParaRPr/>
            </a:p>
          </p:txBody>
        </p:sp>
        <p:sp>
          <p:nvSpPr>
            <p:cNvPr id="942" name="Google Shape;942;p15"/>
            <p:cNvSpPr txBox="1"/>
            <p:nvPr/>
          </p:nvSpPr>
          <p:spPr>
            <a:xfrm>
              <a:off x="25988185" y="4273508"/>
              <a:ext cx="4059953" cy="80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2:4 Sparsity</a:t>
              </a:r>
              <a:endParaRPr/>
            </a:p>
          </p:txBody>
        </p:sp>
      </p:grpSp>
      <p:sp>
        <p:nvSpPr>
          <p:cNvPr id="943" name="Google Shape;943;p15"/>
          <p:cNvSpPr/>
          <p:nvPr/>
        </p:nvSpPr>
        <p:spPr>
          <a:xfrm>
            <a:off x="6207741" y="3958898"/>
            <a:ext cx="4579552" cy="1199408"/>
          </a:xfrm>
          <a:prstGeom prst="rect">
            <a:avLst/>
          </a:prstGeom>
          <a:noFill/>
          <a:ln w="5715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6"/>
          <p:cNvSpPr txBox="1">
            <a:spLocks noGrp="1"/>
          </p:cNvSpPr>
          <p:nvPr>
            <p:ph type="title"/>
          </p:nvPr>
        </p:nvSpPr>
        <p:spPr>
          <a:xfrm>
            <a:off x="498348" y="32677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A100 </a:t>
            </a:r>
            <a:r>
              <a:rPr lang="en-US" dirty="0" err="1"/>
              <a:t>GPU의</a:t>
            </a:r>
            <a:r>
              <a:rPr lang="en-US" dirty="0"/>
              <a:t> </a:t>
            </a:r>
            <a:r>
              <a:rPr lang="en-US" dirty="0" err="1"/>
              <a:t>희소성</a:t>
            </a:r>
            <a:r>
              <a:rPr lang="en-US" dirty="0"/>
              <a:t>(SPARSITY)</a:t>
            </a:r>
            <a:endParaRPr dirty="0"/>
          </a:p>
        </p:txBody>
      </p:sp>
      <p:pic>
        <p:nvPicPr>
          <p:cNvPr id="950" name="Google Shape;95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03121" y="1435800"/>
            <a:ext cx="7297103" cy="392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7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트랜스포머 엔진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8"/>
          <p:cNvSpPr txBox="1">
            <a:spLocks noGrp="1"/>
          </p:cNvSpPr>
          <p:nvPr>
            <p:ph type="title"/>
          </p:nvPr>
        </p:nvSpPr>
        <p:spPr>
          <a:xfrm>
            <a:off x="498348" y="32677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트랜스포머 엔진 (Transformer Engine)</a:t>
            </a:r>
            <a:endParaRPr/>
          </a:p>
        </p:txBody>
      </p:sp>
      <p:sp>
        <p:nvSpPr>
          <p:cNvPr id="963" name="Google Shape;963;p18"/>
          <p:cNvSpPr txBox="1">
            <a:spLocks noGrp="1"/>
          </p:cNvSpPr>
          <p:nvPr>
            <p:ph type="body" idx="1"/>
          </p:nvPr>
        </p:nvSpPr>
        <p:spPr>
          <a:xfrm>
            <a:off x="516750" y="1518699"/>
            <a:ext cx="5166719" cy="430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dirty="0"/>
              <a:t>Hopper Tensor </a:t>
            </a:r>
            <a:r>
              <a:rPr lang="en-US" sz="1400" dirty="0" err="1"/>
              <a:t>Core를</a:t>
            </a:r>
            <a:r>
              <a:rPr lang="en-US" sz="1400" dirty="0"/>
              <a:t> </a:t>
            </a:r>
            <a:r>
              <a:rPr lang="en-US" sz="1400" dirty="0" err="1"/>
              <a:t>활용한</a:t>
            </a:r>
            <a:r>
              <a:rPr lang="en-US" sz="1400" dirty="0"/>
              <a:t> </a:t>
            </a:r>
            <a:r>
              <a:rPr lang="en-US" sz="1400" dirty="0" err="1"/>
              <a:t>최적의</a:t>
            </a:r>
            <a:r>
              <a:rPr lang="en-US" sz="1400" dirty="0"/>
              <a:t> </a:t>
            </a:r>
            <a:r>
              <a:rPr lang="en-US" sz="1400" dirty="0" err="1"/>
              <a:t>트랜스포머</a:t>
            </a:r>
            <a:r>
              <a:rPr lang="en-US" sz="1400" dirty="0"/>
              <a:t> </a:t>
            </a:r>
            <a:r>
              <a:rPr lang="en-US" sz="1400" dirty="0" err="1"/>
              <a:t>가속화</a:t>
            </a:r>
            <a:endParaRPr sz="1400" dirty="0"/>
          </a:p>
          <a:p>
            <a:pPr marL="285750" lvl="0" indent="-2857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/>
              <a:t>DL </a:t>
            </a:r>
            <a:r>
              <a:rPr lang="en-US" sz="1400" dirty="0" err="1"/>
              <a:t>프레임워크에</a:t>
            </a:r>
            <a:r>
              <a:rPr lang="en-US" sz="1400" dirty="0"/>
              <a:t> </a:t>
            </a:r>
            <a:r>
              <a:rPr lang="en-US" sz="1400" dirty="0" err="1"/>
              <a:t>대한</a:t>
            </a:r>
            <a:r>
              <a:rPr lang="en-US" sz="1400" dirty="0"/>
              <a:t> </a:t>
            </a:r>
            <a:r>
              <a:rPr lang="en-US" sz="1400" dirty="0" err="1"/>
              <a:t>투명성</a:t>
            </a:r>
            <a:endParaRPr sz="1400" dirty="0"/>
          </a:p>
          <a:p>
            <a:pPr marL="285750" lvl="0" indent="-2857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 err="1"/>
              <a:t>사용자가</a:t>
            </a:r>
            <a:r>
              <a:rPr lang="en-US" sz="1400" dirty="0"/>
              <a:t> </a:t>
            </a:r>
            <a:r>
              <a:rPr lang="en-US" sz="1400" dirty="0" err="1"/>
              <a:t>활성화</a:t>
            </a:r>
            <a:r>
              <a:rPr lang="en-US" sz="1400" dirty="0"/>
              <a:t>/</a:t>
            </a:r>
            <a:r>
              <a:rPr lang="en-US" sz="1400" dirty="0" err="1"/>
              <a:t>비활성화</a:t>
            </a:r>
            <a:r>
              <a:rPr lang="en-US" sz="1400" dirty="0"/>
              <a:t> </a:t>
            </a:r>
            <a:r>
              <a:rPr lang="en-US" sz="1400" dirty="0" err="1"/>
              <a:t>가능</a:t>
            </a:r>
            <a:endParaRPr sz="1400" dirty="0"/>
          </a:p>
          <a:p>
            <a:pPr marL="285750" lvl="0" indent="-2857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 err="1"/>
              <a:t>새로운</a:t>
            </a:r>
            <a:r>
              <a:rPr lang="en-US" sz="1400" dirty="0"/>
              <a:t> FP8 </a:t>
            </a:r>
            <a:r>
              <a:rPr lang="en-US" sz="1400" dirty="0" err="1"/>
              <a:t>형식을</a:t>
            </a:r>
            <a:r>
              <a:rPr lang="en-US" sz="1400" dirty="0"/>
              <a:t> </a:t>
            </a:r>
            <a:r>
              <a:rPr lang="en-US" sz="1400" dirty="0" err="1"/>
              <a:t>선택적으로</a:t>
            </a:r>
            <a:r>
              <a:rPr lang="en-US" sz="1400" dirty="0"/>
              <a:t> </a:t>
            </a:r>
            <a:r>
              <a:rPr lang="en-US" sz="1400" dirty="0" err="1"/>
              <a:t>적용하여</a:t>
            </a:r>
            <a:r>
              <a:rPr lang="en-US" sz="1400" dirty="0"/>
              <a:t> </a:t>
            </a:r>
            <a:r>
              <a:rPr lang="ko-KR" altLang="en-US" sz="1400" dirty="0"/>
              <a:t>처리량</a:t>
            </a:r>
            <a:r>
              <a:rPr lang="en-US" sz="1400" dirty="0"/>
              <a:t> </a:t>
            </a:r>
            <a:r>
              <a:rPr lang="en-US" sz="1400" dirty="0" err="1"/>
              <a:t>극대화</a:t>
            </a:r>
            <a:endParaRPr sz="1400" dirty="0"/>
          </a:p>
          <a:p>
            <a:pPr marL="285750" lvl="0" indent="-2857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 dirty="0" err="1"/>
              <a:t>텐서</a:t>
            </a:r>
            <a:r>
              <a:rPr lang="en-US" sz="1400" dirty="0"/>
              <a:t> </a:t>
            </a:r>
            <a:r>
              <a:rPr lang="en-US" sz="1400" dirty="0" err="1"/>
              <a:t>통계를</a:t>
            </a:r>
            <a:r>
              <a:rPr lang="en-US" sz="1400" dirty="0"/>
              <a:t> </a:t>
            </a:r>
            <a:r>
              <a:rPr lang="en-US" sz="1400" dirty="0" err="1"/>
              <a:t>모니터링하고</a:t>
            </a:r>
            <a:r>
              <a:rPr lang="en-US" sz="1400" dirty="0"/>
              <a:t> </a:t>
            </a:r>
            <a:r>
              <a:rPr lang="en-US" sz="1400" dirty="0" err="1"/>
              <a:t>정확도를</a:t>
            </a:r>
            <a:r>
              <a:rPr lang="en-US" sz="1400" dirty="0"/>
              <a:t> </a:t>
            </a:r>
            <a:r>
              <a:rPr lang="en-US" sz="1400" dirty="0" err="1"/>
              <a:t>유지하기</a:t>
            </a:r>
            <a:r>
              <a:rPr lang="en-US" sz="1400" dirty="0"/>
              <a:t> </a:t>
            </a:r>
            <a:r>
              <a:rPr lang="en-US" sz="1400" dirty="0" err="1"/>
              <a:t>위해</a:t>
            </a:r>
            <a:r>
              <a:rPr lang="en-US" sz="1400" dirty="0"/>
              <a:t> </a:t>
            </a:r>
            <a:r>
              <a:rPr lang="en-US" sz="1400" dirty="0" err="1"/>
              <a:t>범위를</a:t>
            </a:r>
            <a:r>
              <a:rPr lang="en-US" sz="1400" dirty="0"/>
              <a:t> </a:t>
            </a:r>
            <a:r>
              <a:rPr lang="en-US" sz="1400" dirty="0" err="1"/>
              <a:t>동적으로</a:t>
            </a:r>
            <a:r>
              <a:rPr lang="en-US" sz="1400" dirty="0"/>
              <a:t> </a:t>
            </a:r>
            <a:r>
              <a:rPr lang="en-US" sz="1400" dirty="0" err="1"/>
              <a:t>조정</a:t>
            </a:r>
            <a:endParaRPr dirty="0"/>
          </a:p>
        </p:txBody>
      </p:sp>
      <p:pic>
        <p:nvPicPr>
          <p:cNvPr id="964" name="Google Shape;9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5313" y="1805151"/>
            <a:ext cx="4227856" cy="361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9"/>
          <p:cNvSpPr txBox="1">
            <a:spLocks noGrp="1"/>
          </p:cNvSpPr>
          <p:nvPr>
            <p:ph type="title"/>
          </p:nvPr>
        </p:nvSpPr>
        <p:spPr>
          <a:xfrm>
            <a:off x="498348" y="32677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NVIDIA HOPPER 아키텍처</a:t>
            </a:r>
            <a:endParaRPr/>
          </a:p>
        </p:txBody>
      </p:sp>
      <p:sp>
        <p:nvSpPr>
          <p:cNvPr id="971" name="Google Shape;971;p19"/>
          <p:cNvSpPr txBox="1">
            <a:spLocks noGrp="1"/>
          </p:cNvSpPr>
          <p:nvPr>
            <p:ph type="body" idx="1"/>
          </p:nvPr>
        </p:nvSpPr>
        <p:spPr>
          <a:xfrm>
            <a:off x="516750" y="1518699"/>
            <a:ext cx="9948672" cy="430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972" name="Google Shape;972;p19"/>
          <p:cNvSpPr txBox="1"/>
          <p:nvPr/>
        </p:nvSpPr>
        <p:spPr>
          <a:xfrm>
            <a:off x="2743200" y="2901434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INSIDE 8-BIT FLOATING POINT (FP8) </a:t>
            </a:r>
            <a:endParaRPr/>
          </a:p>
        </p:txBody>
      </p:sp>
      <p:sp>
        <p:nvSpPr>
          <p:cNvPr id="973" name="Google Shape;973;p19"/>
          <p:cNvSpPr txBox="1"/>
          <p:nvPr/>
        </p:nvSpPr>
        <p:spPr>
          <a:xfrm>
            <a:off x="2743200" y="2901434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INSIDE 8-BIT FLOATING POINT (FP8) </a:t>
            </a:r>
            <a:endParaRPr/>
          </a:p>
        </p:txBody>
      </p:sp>
      <p:pic>
        <p:nvPicPr>
          <p:cNvPr id="974" name="Google Shape;9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554171"/>
            <a:ext cx="6582924" cy="34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9"/>
          <p:cNvSpPr txBox="1"/>
          <p:nvPr/>
        </p:nvSpPr>
        <p:spPr>
          <a:xfrm>
            <a:off x="3382524" y="5276103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2x 처리량 &amp; FP16/BF16 대비 절반의 설치 공간 </a:t>
            </a:r>
            <a:endParaRPr/>
          </a:p>
        </p:txBody>
      </p:sp>
      <p:sp>
        <p:nvSpPr>
          <p:cNvPr id="976" name="Google Shape;976;p19"/>
          <p:cNvSpPr txBox="1"/>
          <p:nvPr/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8-BIT FLOATING POINT (FP8) 형식에 대하여 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"/>
          <p:cNvSpPr txBox="1">
            <a:spLocks noGrp="1"/>
          </p:cNvSpPr>
          <p:nvPr>
            <p:ph type="title"/>
          </p:nvPr>
        </p:nvSpPr>
        <p:spPr>
          <a:xfrm>
            <a:off x="441882" y="2381807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3</a:t>
            </a:r>
            <a:endParaRPr/>
          </a:p>
        </p:txBody>
      </p:sp>
      <p:sp>
        <p:nvSpPr>
          <p:cNvPr id="804" name="Google Shape;804;p2"/>
          <p:cNvSpPr/>
          <p:nvPr/>
        </p:nvSpPr>
        <p:spPr>
          <a:xfrm>
            <a:off x="4421495" y="1235028"/>
            <a:ext cx="6253834" cy="367115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"/>
          <p:cNvSpPr txBox="1"/>
          <p:nvPr/>
        </p:nvSpPr>
        <p:spPr>
          <a:xfrm>
            <a:off x="4581692" y="473077"/>
            <a:ext cx="5933440" cy="441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거대 신경망 추론</a:t>
            </a:r>
            <a:endParaRPr sz="2400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강의</a:t>
            </a:r>
            <a:endParaRPr sz="2400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2362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Arial"/>
              <a:buNone/>
            </a:pP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AI 추론 가속화 기법 개요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분산 추론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TensorRT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Faster Transformers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Triton Inference Server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Nemo Megatron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/>
          </a:p>
          <a:p>
            <a:pPr marL="800082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클래스 환경 개요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082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GPT-J Hugging Face / Pytorch 추론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082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GPT-J Faster Transformers 최적화 </a:t>
            </a:r>
            <a:endParaRPr/>
          </a:p>
          <a:p>
            <a:pPr marL="800082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86D000"/>
              </a:buClr>
              <a:buSzPts val="1679"/>
              <a:buFont typeface="Arial"/>
              <a:buChar char="•"/>
            </a:pPr>
            <a:r>
              <a:rPr lang="en-US" sz="1679" b="0" i="0" u="none" strike="noStrike" cap="none">
                <a:solidFill>
                  <a:srgbClr val="86D000"/>
                </a:solidFill>
                <a:latin typeface="Arial"/>
                <a:ea typeface="Arial"/>
                <a:cs typeface="Arial"/>
                <a:sym typeface="Arial"/>
              </a:rPr>
              <a:t>GPT-J Triton Inference Server 배포</a:t>
            </a:r>
            <a:endParaRPr sz="1679" b="0" i="0" u="none" strike="noStrike" cap="none">
              <a:solidFill>
                <a:srgbClr val="86D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0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증류</a:t>
            </a:r>
            <a:r>
              <a:rPr lang="en-US" dirty="0"/>
              <a:t> (DISTILLATION)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1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지식</a:t>
            </a:r>
            <a:r>
              <a:rPr lang="en-US" dirty="0"/>
              <a:t> </a:t>
            </a:r>
            <a:r>
              <a:rPr lang="en-US" dirty="0" err="1"/>
              <a:t>증류</a:t>
            </a:r>
            <a:r>
              <a:rPr lang="en-US" dirty="0"/>
              <a:t> (KNOWLEDGE DISTILLATION)</a:t>
            </a:r>
            <a:endParaRPr dirty="0"/>
          </a:p>
        </p:txBody>
      </p:sp>
      <p:sp>
        <p:nvSpPr>
          <p:cNvPr id="989" name="Google Shape;989;p21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아이디어</a:t>
            </a:r>
            <a:endParaRPr/>
          </a:p>
        </p:txBody>
      </p:sp>
      <p:pic>
        <p:nvPicPr>
          <p:cNvPr id="990" name="Google Shape;990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51789" y="1703416"/>
            <a:ext cx="4017748" cy="3380648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1"/>
          <p:cNvSpPr txBox="1"/>
          <p:nvPr/>
        </p:nvSpPr>
        <p:spPr>
          <a:xfrm>
            <a:off x="772358" y="4742360"/>
            <a:ext cx="359545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라지 모델을 트레이닝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2"/>
                </a:solidFill>
              </a:rPr>
              <a:t>훈련</a:t>
            </a:r>
            <a:r>
              <a:rPr lang="ko-KR" altLang="en-US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된 모델을 활용하여 더 작은 모델 트레이닝하기</a:t>
            </a:r>
            <a:endParaRPr dirty="0"/>
          </a:p>
        </p:txBody>
      </p:sp>
      <p:pic>
        <p:nvPicPr>
          <p:cNvPr id="992" name="Google Shape;992;p21" descr="dataset Icon 2200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5731" y="2379304"/>
            <a:ext cx="511610" cy="5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21"/>
          <p:cNvSpPr/>
          <p:nvPr/>
        </p:nvSpPr>
        <p:spPr>
          <a:xfrm>
            <a:off x="1993993" y="2259375"/>
            <a:ext cx="1131570" cy="7514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Teacher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21" descr="dataset Icon 2200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5731" y="3528567"/>
            <a:ext cx="511610" cy="5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21"/>
          <p:cNvSpPr/>
          <p:nvPr/>
        </p:nvSpPr>
        <p:spPr>
          <a:xfrm>
            <a:off x="1993993" y="3472158"/>
            <a:ext cx="1131569" cy="6244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Model</a:t>
            </a:r>
            <a:endParaRPr/>
          </a:p>
        </p:txBody>
      </p:sp>
      <p:pic>
        <p:nvPicPr>
          <p:cNvPr id="996" name="Google Shape;99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8366" y="2525821"/>
            <a:ext cx="634307" cy="41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9568" y="3574846"/>
            <a:ext cx="454015" cy="30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Google Shape;998;p21"/>
          <p:cNvCxnSpPr/>
          <p:nvPr/>
        </p:nvCxnSpPr>
        <p:spPr>
          <a:xfrm>
            <a:off x="2228366" y="2932619"/>
            <a:ext cx="81202" cy="64222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9" name="Google Shape;999;p21"/>
          <p:cNvCxnSpPr/>
          <p:nvPr/>
        </p:nvCxnSpPr>
        <p:spPr>
          <a:xfrm flipH="1">
            <a:off x="2757212" y="2932619"/>
            <a:ext cx="105461" cy="64222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00" name="Google Shape;1000;p21"/>
          <p:cNvSpPr/>
          <p:nvPr/>
        </p:nvSpPr>
        <p:spPr>
          <a:xfrm>
            <a:off x="1694718" y="2545597"/>
            <a:ext cx="268135" cy="1996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1"/>
          <p:cNvSpPr/>
          <p:nvPr/>
        </p:nvSpPr>
        <p:spPr>
          <a:xfrm>
            <a:off x="1694029" y="3708625"/>
            <a:ext cx="268135" cy="1996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1"/>
          <p:cNvSpPr/>
          <p:nvPr/>
        </p:nvSpPr>
        <p:spPr>
          <a:xfrm>
            <a:off x="2427654" y="3047358"/>
            <a:ext cx="227008" cy="399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2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DISTILLATION (지식 증류)</a:t>
            </a:r>
            <a:endParaRPr/>
          </a:p>
        </p:txBody>
      </p:sp>
      <p:sp>
        <p:nvSpPr>
          <p:cNvPr id="1009" name="Google Shape;1009;p22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DistillBERT</a:t>
            </a:r>
            <a:endParaRPr/>
          </a:p>
        </p:txBody>
      </p:sp>
      <p:sp>
        <p:nvSpPr>
          <p:cNvPr id="1010" name="Google Shape;1010;p22"/>
          <p:cNvSpPr/>
          <p:nvPr/>
        </p:nvSpPr>
        <p:spPr>
          <a:xfrm>
            <a:off x="0" y="5941368"/>
            <a:ext cx="86214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Sanh, V., Debut, L., Chaumond, J., &amp; Wolf, T. (2019). DistilBERT, a distilled version of BERT: smaller, faster, cheaper and lighter. arXiv preprint arXiv:1910.01108.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671" y="1730174"/>
            <a:ext cx="5273828" cy="323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22"/>
          <p:cNvSpPr txBox="1"/>
          <p:nvPr/>
        </p:nvSpPr>
        <p:spPr>
          <a:xfrm>
            <a:off x="3088097" y="5218309"/>
            <a:ext cx="54943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DistillBERT retain 97% of BERT performance while is only </a:t>
            </a: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66M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parameters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거대 모델의 추론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4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거대 모델의 추론</a:t>
            </a:r>
            <a:endParaRPr/>
          </a:p>
        </p:txBody>
      </p:sp>
      <p:sp>
        <p:nvSpPr>
          <p:cNvPr id="1025" name="Google Shape;1025;p24"/>
          <p:cNvSpPr txBox="1">
            <a:spLocks noGrp="1"/>
          </p:cNvSpPr>
          <p:nvPr>
            <p:ph type="body" idx="1"/>
          </p:nvPr>
        </p:nvSpPr>
        <p:spPr>
          <a:xfrm>
            <a:off x="219535" y="1527447"/>
            <a:ext cx="9831241" cy="42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92" lvl="0" indent="-2301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목표: 아래를 포함하여 거대모델을 효율적이고 편리한 방법으로 추론합니다.</a:t>
            </a:r>
            <a:endParaRPr sz="1800"/>
          </a:p>
          <a:p>
            <a:pPr marL="801704" lvl="1" indent="-230192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GPU 활용률 극대화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704" lvl="1" indent="-230192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양산 시 많은 모델에 대한 통합, 간단한 추론 솔루션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704" lvl="1" indent="-230192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간편한 구축, 확장 및 지원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704" lvl="1" indent="-230192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처리량 극대화, 지연 시간 최소화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30192" lvl="0" indent="-230192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도전 과제</a:t>
            </a: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/>
          </a:p>
          <a:p>
            <a:pPr marL="801370" lvl="1" indent="-229869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거대 모델의 경우 1 개의 GPU보다 더 많은 메모리가 필요함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370" lvl="1" indent="-229869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Triton을 제외하고 거대 모델을 추론할 수 있는 도구가 없음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370" lvl="1" indent="-229869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추론 전에 모델 최적화 작업 필요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370" lvl="1" indent="-229869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거대 모델 학습을 위한 프레임워크들은 꽤 복잡하며, 추론을 하기에는 불충분하다.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801370" lvl="1" indent="-115569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1600">
              <a:highlight>
                <a:srgbClr val="FFFF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6" name="Google Shape;1026;p24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ts val="1800"/>
              <a:buFont typeface="Trebuchet MS"/>
              <a:buNone/>
            </a:pPr>
            <a:r>
              <a:rPr lang="en-US"/>
              <a:t>목표와 도전 과제</a:t>
            </a:r>
            <a:endParaRPr/>
          </a:p>
        </p:txBody>
      </p:sp>
      <p:sp>
        <p:nvSpPr>
          <p:cNvPr id="1027" name="Google Shape;1027;p24"/>
          <p:cNvSpPr/>
          <p:nvPr/>
        </p:nvSpPr>
        <p:spPr>
          <a:xfrm>
            <a:off x="10478951" y="5047376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24" descr="A picture containing envelo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504" y="3149788"/>
            <a:ext cx="2445200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4" descr="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941" y="2165908"/>
            <a:ext cx="2262324" cy="184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4"/>
          <p:cNvSpPr txBox="1"/>
          <p:nvPr/>
        </p:nvSpPr>
        <p:spPr>
          <a:xfrm>
            <a:off x="8837268" y="4144288"/>
            <a:ext cx="1512133" cy="2862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A100 80GB GPU</a:t>
            </a:r>
            <a:endParaRPr/>
          </a:p>
        </p:txBody>
      </p:sp>
      <p:pic>
        <p:nvPicPr>
          <p:cNvPr id="1031" name="Google Shape;1031;p24" descr="Logo, company n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0941" y="1334305"/>
            <a:ext cx="931782" cy="50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24"/>
          <p:cNvSpPr txBox="1"/>
          <p:nvPr/>
        </p:nvSpPr>
        <p:spPr>
          <a:xfrm>
            <a:off x="8807820" y="1578735"/>
            <a:ext cx="159383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GPT-3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350GB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1038" name="Google Shape;1038;p25"/>
          <p:cNvSpPr/>
          <p:nvPr/>
        </p:nvSpPr>
        <p:spPr>
          <a:xfrm rot="2592405">
            <a:off x="3849779" y="3148869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5"/>
          <p:cNvSpPr/>
          <p:nvPr/>
        </p:nvSpPr>
        <p:spPr>
          <a:xfrm rot="7871702">
            <a:off x="5455016" y="3152370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5"/>
          <p:cNvSpPr txBox="1"/>
          <p:nvPr/>
        </p:nvSpPr>
        <p:spPr>
          <a:xfrm>
            <a:off x="3147507" y="2736607"/>
            <a:ext cx="1404552" cy="2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175B parameters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1" name="Google Shape;1041;p25"/>
          <p:cNvSpPr txBox="1"/>
          <p:nvPr/>
        </p:nvSpPr>
        <p:spPr>
          <a:xfrm>
            <a:off x="5009073" y="2649339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 bytes per weight (FP16)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2" name="Google Shape;1042;p25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프로덕션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3" name="Google Shape;1043;p25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Executive Math</a:t>
            </a:r>
            <a:endParaRPr/>
          </a:p>
        </p:txBody>
      </p:sp>
      <p:sp>
        <p:nvSpPr>
          <p:cNvPr id="1044" name="Google Shape;1044;p25"/>
          <p:cNvSpPr/>
          <p:nvPr/>
        </p:nvSpPr>
        <p:spPr>
          <a:xfrm rot="-2777136">
            <a:off x="4306610" y="4415478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5"/>
          <p:cNvSpPr txBox="1"/>
          <p:nvPr/>
        </p:nvSpPr>
        <p:spPr>
          <a:xfrm>
            <a:off x="3315088" y="4889885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 want GPU memory consumption in GB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6"/>
          <p:cNvSpPr txBox="1">
            <a:spLocks noGrp="1"/>
          </p:cNvSpPr>
          <p:nvPr>
            <p:ph type="body" idx="1"/>
          </p:nvPr>
        </p:nvSpPr>
        <p:spPr>
          <a:xfrm>
            <a:off x="3637141" y="2103036"/>
            <a:ext cx="3913518" cy="3718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1051" name="Google Shape;1051;p26"/>
          <p:cNvSpPr/>
          <p:nvPr/>
        </p:nvSpPr>
        <p:spPr>
          <a:xfrm rot="2592405">
            <a:off x="3849779" y="3148869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26"/>
          <p:cNvSpPr/>
          <p:nvPr/>
        </p:nvSpPr>
        <p:spPr>
          <a:xfrm rot="7871702">
            <a:off x="5455016" y="3152370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6"/>
          <p:cNvSpPr txBox="1"/>
          <p:nvPr/>
        </p:nvSpPr>
        <p:spPr>
          <a:xfrm>
            <a:off x="3147507" y="2736607"/>
            <a:ext cx="1404552" cy="2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175B parameters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4" name="Google Shape;1054;p26"/>
          <p:cNvSpPr txBox="1"/>
          <p:nvPr/>
        </p:nvSpPr>
        <p:spPr>
          <a:xfrm>
            <a:off x="5009073" y="2649339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 bytes per weight (FP16)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5" name="Google Shape;1055;p26"/>
          <p:cNvSpPr/>
          <p:nvPr/>
        </p:nvSpPr>
        <p:spPr>
          <a:xfrm rot="-2777136">
            <a:off x="4306610" y="4415478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6"/>
          <p:cNvSpPr txBox="1"/>
          <p:nvPr/>
        </p:nvSpPr>
        <p:spPr>
          <a:xfrm>
            <a:off x="3315088" y="4889885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 want GPU memory consumption in GB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7" name="Google Shape;1057;p26"/>
          <p:cNvSpPr/>
          <p:nvPr/>
        </p:nvSpPr>
        <p:spPr>
          <a:xfrm rot="-7727597">
            <a:off x="5971923" y="4322880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6"/>
          <p:cNvSpPr txBox="1"/>
          <p:nvPr/>
        </p:nvSpPr>
        <p:spPr>
          <a:xfrm>
            <a:off x="0" y="5859295"/>
            <a:ext cx="7203481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9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https://developer.nvidia.com/blog/accelerating-inference-with-sparsity-using-ampere-and-tensorrt/</a:t>
            </a:r>
            <a:endParaRPr sz="98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6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프로덕션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0" name="Google Shape;1060;p26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프루닝 - 2:4 구조화된 희소성(Structured Sparsity)</a:t>
            </a:r>
            <a:endParaRPr/>
          </a:p>
        </p:txBody>
      </p:sp>
      <p:grpSp>
        <p:nvGrpSpPr>
          <p:cNvPr id="1061" name="Google Shape;1061;p26"/>
          <p:cNvGrpSpPr/>
          <p:nvPr/>
        </p:nvGrpSpPr>
        <p:grpSpPr>
          <a:xfrm>
            <a:off x="163007" y="4553608"/>
            <a:ext cx="3128028" cy="1310843"/>
            <a:chOff x="181118" y="5059566"/>
            <a:chExt cx="3475587" cy="1456493"/>
          </a:xfrm>
        </p:grpSpPr>
        <p:pic>
          <p:nvPicPr>
            <p:cNvPr id="1062" name="Google Shape;1062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12287" y="5066925"/>
              <a:ext cx="1244418" cy="1207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1118" y="5059566"/>
              <a:ext cx="1237552" cy="1207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26"/>
            <p:cNvSpPr txBox="1"/>
            <p:nvPr/>
          </p:nvSpPr>
          <p:spPr>
            <a:xfrm>
              <a:off x="244722" y="6261145"/>
              <a:ext cx="1110343" cy="25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89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Dense Matrix</a:t>
              </a:r>
              <a:endParaRPr sz="98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5" name="Google Shape;1065;p26"/>
            <p:cNvSpPr txBox="1"/>
            <p:nvPr/>
          </p:nvSpPr>
          <p:spPr>
            <a:xfrm>
              <a:off x="2479325" y="6261146"/>
              <a:ext cx="1110343" cy="25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89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Sparse Matrix</a:t>
              </a:r>
              <a:endParaRPr sz="98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6" name="Google Shape;1066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36378" y="5059566"/>
              <a:ext cx="975909" cy="1208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26"/>
            <p:cNvSpPr txBox="1"/>
            <p:nvPr/>
          </p:nvSpPr>
          <p:spPr>
            <a:xfrm>
              <a:off x="1427765" y="5829055"/>
              <a:ext cx="909341" cy="4362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45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Fine-grained structured sparsity</a:t>
              </a:r>
              <a:endParaRPr sz="945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68" name="Google Shape;1068;p26"/>
          <p:cNvSpPr txBox="1"/>
          <p:nvPr/>
        </p:nvSpPr>
        <p:spPr>
          <a:xfrm>
            <a:off x="5817154" y="4836350"/>
            <a:ext cx="1418036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half of the weights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27"/>
          <p:cNvGrpSpPr/>
          <p:nvPr/>
        </p:nvGrpSpPr>
        <p:grpSpPr>
          <a:xfrm>
            <a:off x="195053" y="4553611"/>
            <a:ext cx="3066863" cy="1318497"/>
            <a:chOff x="216725" y="5232861"/>
            <a:chExt cx="3407625" cy="1464996"/>
          </a:xfrm>
        </p:grpSpPr>
        <p:pic>
          <p:nvPicPr>
            <p:cNvPr id="1074" name="Google Shape;107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725" y="5232861"/>
              <a:ext cx="3407625" cy="1208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7"/>
            <p:cNvSpPr txBox="1"/>
            <p:nvPr/>
          </p:nvSpPr>
          <p:spPr>
            <a:xfrm>
              <a:off x="544686" y="6442943"/>
              <a:ext cx="507974" cy="25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89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FP16</a:t>
              </a:r>
              <a:endParaRPr sz="98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6" name="Google Shape;1076;p27"/>
            <p:cNvSpPr txBox="1"/>
            <p:nvPr/>
          </p:nvSpPr>
          <p:spPr>
            <a:xfrm>
              <a:off x="2816943" y="6442944"/>
              <a:ext cx="491944" cy="25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89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INT8</a:t>
              </a:r>
              <a:endParaRPr sz="989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7" name="Google Shape;1077;p27"/>
            <p:cNvSpPr txBox="1"/>
            <p:nvPr/>
          </p:nvSpPr>
          <p:spPr>
            <a:xfrm>
              <a:off x="1427765" y="6017131"/>
              <a:ext cx="909341" cy="145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45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Quantization</a:t>
              </a:r>
              <a:endParaRPr sz="945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78" name="Google Shape;1078;p27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프로덕션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9" name="Google Shape;1079;p27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양자화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0" name="Google Shape;1080;p27"/>
          <p:cNvSpPr txBox="1"/>
          <p:nvPr/>
        </p:nvSpPr>
        <p:spPr>
          <a:xfrm>
            <a:off x="0" y="5859295"/>
            <a:ext cx="7646670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9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https://developer.nvidia.com/blog/achieving-fp32-accuracy-for-int8-inference-using-quantization-aware-training-with-tensorrt/</a:t>
            </a:r>
            <a:endParaRPr sz="98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7"/>
          <p:cNvSpPr/>
          <p:nvPr/>
        </p:nvSpPr>
        <p:spPr>
          <a:xfrm rot="2592405">
            <a:off x="3849779" y="3148869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7"/>
          <p:cNvSpPr/>
          <p:nvPr/>
        </p:nvSpPr>
        <p:spPr>
          <a:xfrm rot="7871702">
            <a:off x="5455016" y="3152370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27"/>
          <p:cNvSpPr txBox="1"/>
          <p:nvPr/>
        </p:nvSpPr>
        <p:spPr>
          <a:xfrm>
            <a:off x="3147507" y="2736607"/>
            <a:ext cx="1404552" cy="2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175B parameters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4" name="Google Shape;1084;p27"/>
          <p:cNvSpPr txBox="1"/>
          <p:nvPr/>
        </p:nvSpPr>
        <p:spPr>
          <a:xfrm>
            <a:off x="5009073" y="2649339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 byte per weight (INT8)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5" name="Google Shape;1085;p27"/>
          <p:cNvSpPr/>
          <p:nvPr/>
        </p:nvSpPr>
        <p:spPr>
          <a:xfrm rot="-2777136">
            <a:off x="4306610" y="4415478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7"/>
          <p:cNvSpPr txBox="1"/>
          <p:nvPr/>
        </p:nvSpPr>
        <p:spPr>
          <a:xfrm>
            <a:off x="3315088" y="4889885"/>
            <a:ext cx="1881493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 want GPU memory consumption in GB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7" name="Google Shape;1087;p27"/>
          <p:cNvSpPr/>
          <p:nvPr/>
        </p:nvSpPr>
        <p:spPr>
          <a:xfrm rot="-7727597">
            <a:off x="5971923" y="4322880"/>
            <a:ext cx="446351" cy="3312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27"/>
          <p:cNvSpPr txBox="1"/>
          <p:nvPr/>
        </p:nvSpPr>
        <p:spPr>
          <a:xfrm>
            <a:off x="5817154" y="4836350"/>
            <a:ext cx="1418036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half of the weights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27"/>
          <p:cNvSpPr txBox="1">
            <a:spLocks noGrp="1"/>
          </p:cNvSpPr>
          <p:nvPr>
            <p:ph type="body" idx="1"/>
          </p:nvPr>
        </p:nvSpPr>
        <p:spPr>
          <a:xfrm>
            <a:off x="3637141" y="2103036"/>
            <a:ext cx="3913518" cy="37189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8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분산 추론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9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모델 병렬화</a:t>
            </a:r>
            <a:endParaRPr/>
          </a:p>
        </p:txBody>
      </p:sp>
      <p:sp>
        <p:nvSpPr>
          <p:cNvPr id="1102" name="Google Shape;1102;p29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모델 병렬화를 위한 상호보완적 유형</a:t>
            </a:r>
            <a:endParaRPr/>
          </a:p>
        </p:txBody>
      </p:sp>
      <p:pic>
        <p:nvPicPr>
          <p:cNvPr id="1103" name="Google Shape;1103;p29" descr="Image result for Neural network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75993" y="1915585"/>
            <a:ext cx="2571745" cy="156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9" descr="Image result for Neural 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209" y="4164436"/>
            <a:ext cx="2571745" cy="148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9"/>
          <p:cNvSpPr/>
          <p:nvPr/>
        </p:nvSpPr>
        <p:spPr>
          <a:xfrm>
            <a:off x="6356813" y="1803093"/>
            <a:ext cx="1345014" cy="1629168"/>
          </a:xfrm>
          <a:prstGeom prst="rect">
            <a:avLst/>
          </a:prstGeom>
          <a:solidFill>
            <a:srgbClr val="76B900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9"/>
          <p:cNvSpPr/>
          <p:nvPr/>
        </p:nvSpPr>
        <p:spPr>
          <a:xfrm>
            <a:off x="7694190" y="1800410"/>
            <a:ext cx="1223083" cy="1634534"/>
          </a:xfrm>
          <a:prstGeom prst="rect">
            <a:avLst/>
          </a:prstGeom>
          <a:solidFill>
            <a:srgbClr val="43ADFF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29"/>
          <p:cNvSpPr/>
          <p:nvPr/>
        </p:nvSpPr>
        <p:spPr>
          <a:xfrm>
            <a:off x="6369816" y="4154780"/>
            <a:ext cx="2558741" cy="74032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9"/>
          <p:cNvSpPr/>
          <p:nvPr/>
        </p:nvSpPr>
        <p:spPr>
          <a:xfrm>
            <a:off x="6356812" y="4895108"/>
            <a:ext cx="2576247" cy="722519"/>
          </a:xfrm>
          <a:prstGeom prst="rect">
            <a:avLst/>
          </a:prstGeom>
          <a:solidFill>
            <a:srgbClr val="F477C5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9"/>
          <p:cNvSpPr txBox="1"/>
          <p:nvPr/>
        </p:nvSpPr>
        <p:spPr>
          <a:xfrm>
            <a:off x="267354" y="1824667"/>
            <a:ext cx="5840870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230192" marR="0" lvl="0" indent="-2301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Char char="•"/>
            </a:pPr>
            <a:r>
              <a:rPr lang="ko-KR" altLang="en-US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인터레이어 </a:t>
            </a:r>
            <a:r>
              <a:rPr lang="en-US" altLang="ko-KR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Inter-</a:t>
            </a:r>
            <a:r>
              <a:rPr lang="en-US" sz="1679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Layer,Pipeline</a:t>
            </a:r>
            <a:r>
              <a:rPr lang="en-US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r>
              <a:rPr lang="en-US" sz="1679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병렬화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16" marR="0" lvl="1" indent="-228604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여러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장치에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걸쳐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레이어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집합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분할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16" marR="0" lvl="1" indent="-228604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Trebuchet MS"/>
              <a:buChar char="•"/>
            </a:pPr>
            <a:r>
              <a:rPr lang="en-US" sz="156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추론</a:t>
            </a:r>
            <a:r>
              <a:rPr lang="en-US" sz="156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8913" marR="0" lvl="2" indent="-169866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활용률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및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처리량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극대화</a:t>
            </a:r>
            <a:endParaRPr sz="1920" b="1" i="1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58913" marR="0" lvl="2" indent="-169866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TRITON과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함께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쉽게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활용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가능</a:t>
            </a:r>
            <a:endParaRPr sz="1440" b="1" i="0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30192" marR="0" lvl="0" indent="-230192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rebuchet MS"/>
              <a:buChar char="•"/>
            </a:pPr>
            <a:r>
              <a:rPr lang="ko-KR" altLang="en-US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인트라레이어 </a:t>
            </a:r>
            <a:r>
              <a:rPr lang="en-US" altLang="ko-KR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679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Intra-Layer, Tensor) </a:t>
            </a:r>
            <a:r>
              <a:rPr lang="en-US" sz="1679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병렬화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16" marR="0" lvl="1" indent="-228604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여러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장치에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걸쳐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개별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계층</a:t>
            </a:r>
            <a:r>
              <a:rPr lang="en-US" sz="1440" b="0" i="0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0" i="0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분할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16" marR="0" lvl="1" indent="-228604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Trebuchet MS"/>
              <a:buChar char="•"/>
            </a:pPr>
            <a:r>
              <a:rPr lang="en-US" sz="156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추론</a:t>
            </a:r>
            <a:r>
              <a:rPr lang="en-US" sz="156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8913" marR="0" lvl="2" indent="-169866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대기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시간</a:t>
            </a:r>
            <a:r>
              <a:rPr lang="en-US" sz="1440" b="1" i="1" u="none" strike="noStrike" cap="none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440" b="1" i="1" u="none" strike="noStrike" cap="none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최소화</a:t>
            </a:r>
            <a:endParaRPr sz="1320" b="1" i="0" u="none" strike="noStrike" cap="none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44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0" name="Google Shape;1110;p29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29"/>
          <p:cNvSpPr txBox="1"/>
          <p:nvPr/>
        </p:nvSpPr>
        <p:spPr>
          <a:xfrm>
            <a:off x="6418221" y="1854577"/>
            <a:ext cx="781880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DGX #1</a:t>
            </a:r>
            <a:endParaRPr/>
          </a:p>
        </p:txBody>
      </p:sp>
      <p:sp>
        <p:nvSpPr>
          <p:cNvPr id="1112" name="Google Shape;1112;p29"/>
          <p:cNvSpPr txBox="1"/>
          <p:nvPr/>
        </p:nvSpPr>
        <p:spPr>
          <a:xfrm>
            <a:off x="8195916" y="1845170"/>
            <a:ext cx="75930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DGX #2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29"/>
          <p:cNvSpPr txBox="1"/>
          <p:nvPr/>
        </p:nvSpPr>
        <p:spPr>
          <a:xfrm>
            <a:off x="6293106" y="4165612"/>
            <a:ext cx="76512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0 </a:t>
            </a:r>
            <a:endParaRPr/>
          </a:p>
        </p:txBody>
      </p:sp>
      <p:sp>
        <p:nvSpPr>
          <p:cNvPr id="1114" name="Google Shape;1114;p29"/>
          <p:cNvSpPr txBox="1"/>
          <p:nvPr/>
        </p:nvSpPr>
        <p:spPr>
          <a:xfrm>
            <a:off x="6327657" y="5350467"/>
            <a:ext cx="79990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1</a:t>
            </a:r>
            <a:endParaRPr/>
          </a:p>
        </p:txBody>
      </p:sp>
      <p:sp>
        <p:nvSpPr>
          <p:cNvPr id="1115" name="Google Shape;1115;p29"/>
          <p:cNvSpPr/>
          <p:nvPr/>
        </p:nvSpPr>
        <p:spPr>
          <a:xfrm>
            <a:off x="6898390" y="3581207"/>
            <a:ext cx="762290" cy="195179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#1</a:t>
            </a:r>
            <a:endParaRPr/>
          </a:p>
        </p:txBody>
      </p:sp>
      <p:sp>
        <p:nvSpPr>
          <p:cNvPr id="1116" name="Google Shape;1116;p29"/>
          <p:cNvSpPr/>
          <p:nvPr/>
        </p:nvSpPr>
        <p:spPr>
          <a:xfrm>
            <a:off x="7777497" y="3585442"/>
            <a:ext cx="762290" cy="201773"/>
          </a:xfrm>
          <a:prstGeom prst="rect">
            <a:avLst/>
          </a:prstGeom>
          <a:solidFill>
            <a:srgbClr val="C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#2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9"/>
          <p:cNvSpPr/>
          <p:nvPr/>
        </p:nvSpPr>
        <p:spPr>
          <a:xfrm>
            <a:off x="6846849" y="5761018"/>
            <a:ext cx="820425" cy="20177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0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9"/>
          <p:cNvSpPr/>
          <p:nvPr/>
        </p:nvSpPr>
        <p:spPr>
          <a:xfrm>
            <a:off x="7777496" y="5761019"/>
            <a:ext cx="820425" cy="206008"/>
          </a:xfrm>
          <a:prstGeom prst="rect">
            <a:avLst/>
          </a:prstGeom>
          <a:solidFill>
            <a:srgbClr val="FDE4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거대 모델 추론은 어렵습니다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0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모델 병렬화</a:t>
            </a:r>
            <a:endParaRPr/>
          </a:p>
        </p:txBody>
      </p:sp>
      <p:sp>
        <p:nvSpPr>
          <p:cNvPr id="1125" name="Google Shape;1125;p30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결합된 모델 병렬화. Multiple GPUs in Multiple DGXs.</a:t>
            </a:r>
            <a:endParaRPr/>
          </a:p>
        </p:txBody>
      </p:sp>
      <p:grpSp>
        <p:nvGrpSpPr>
          <p:cNvPr id="1126" name="Google Shape;1126;p30"/>
          <p:cNvGrpSpPr/>
          <p:nvPr/>
        </p:nvGrpSpPr>
        <p:grpSpPr>
          <a:xfrm>
            <a:off x="2844285" y="1801747"/>
            <a:ext cx="5279618" cy="3511399"/>
            <a:chOff x="6848113" y="4173985"/>
            <a:chExt cx="5147732" cy="3423683"/>
          </a:xfrm>
        </p:grpSpPr>
        <p:pic>
          <p:nvPicPr>
            <p:cNvPr id="1127" name="Google Shape;1127;p30" descr="Image result for Neural netwo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7108" y="4173985"/>
              <a:ext cx="5138737" cy="3423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30"/>
            <p:cNvSpPr/>
            <p:nvPr/>
          </p:nvSpPr>
          <p:spPr>
            <a:xfrm>
              <a:off x="6852610" y="4213995"/>
              <a:ext cx="2571618" cy="1664033"/>
            </a:xfrm>
            <a:prstGeom prst="rect">
              <a:avLst/>
            </a:prstGeom>
            <a:solidFill>
              <a:srgbClr val="76B900">
                <a:alpha val="20000"/>
              </a:srgbClr>
            </a:solidFill>
            <a:ln>
              <a:noFill/>
            </a:ln>
          </p:spPr>
          <p:txBody>
            <a:bodyPr spcFirstLastPara="1" wrap="square" lIns="54850" tIns="27400" rIns="54850" bIns="27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6848113" y="5878028"/>
              <a:ext cx="2576115" cy="1664033"/>
            </a:xfrm>
            <a:prstGeom prst="rect">
              <a:avLst/>
            </a:prstGeom>
            <a:solidFill>
              <a:srgbClr val="43ADFF">
                <a:alpha val="20000"/>
              </a:srgbClr>
            </a:solidFill>
            <a:ln>
              <a:noFill/>
            </a:ln>
          </p:spPr>
          <p:txBody>
            <a:bodyPr spcFirstLastPara="1" wrap="square" lIns="54850" tIns="27400" rIns="54850" bIns="27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8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0" name="Google Shape;1130;p30"/>
          <p:cNvSpPr/>
          <p:nvPr/>
        </p:nvSpPr>
        <p:spPr>
          <a:xfrm>
            <a:off x="5486400" y="1842782"/>
            <a:ext cx="2637503" cy="1706666"/>
          </a:xfrm>
          <a:prstGeom prst="rect">
            <a:avLst/>
          </a:prstGeom>
          <a:solidFill>
            <a:srgbClr val="FE1A1A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0"/>
          <p:cNvSpPr/>
          <p:nvPr/>
        </p:nvSpPr>
        <p:spPr>
          <a:xfrm>
            <a:off x="5481787" y="3549448"/>
            <a:ext cx="2642116" cy="1706666"/>
          </a:xfrm>
          <a:prstGeom prst="rect">
            <a:avLst/>
          </a:prstGeom>
          <a:solidFill>
            <a:srgbClr val="F6D64C">
              <a:alpha val="20000"/>
            </a:srgbClr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0"/>
          <p:cNvSpPr txBox="1"/>
          <p:nvPr/>
        </p:nvSpPr>
        <p:spPr>
          <a:xfrm>
            <a:off x="3753853" y="5589133"/>
            <a:ext cx="3590223" cy="3046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Inter + Intra Parallelism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0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0"/>
          <p:cNvSpPr txBox="1"/>
          <p:nvPr/>
        </p:nvSpPr>
        <p:spPr>
          <a:xfrm>
            <a:off x="2844285" y="1894296"/>
            <a:ext cx="70934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0</a:t>
            </a:r>
            <a:endParaRPr/>
          </a:p>
        </p:txBody>
      </p:sp>
      <p:sp>
        <p:nvSpPr>
          <p:cNvPr id="1135" name="Google Shape;1135;p30"/>
          <p:cNvSpPr txBox="1"/>
          <p:nvPr/>
        </p:nvSpPr>
        <p:spPr>
          <a:xfrm>
            <a:off x="2853510" y="4918368"/>
            <a:ext cx="70934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1</a:t>
            </a:r>
            <a:endParaRPr/>
          </a:p>
        </p:txBody>
      </p:sp>
      <p:sp>
        <p:nvSpPr>
          <p:cNvPr id="1136" name="Google Shape;1136;p30"/>
          <p:cNvSpPr txBox="1"/>
          <p:nvPr/>
        </p:nvSpPr>
        <p:spPr>
          <a:xfrm>
            <a:off x="7414560" y="1894296"/>
            <a:ext cx="70934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0</a:t>
            </a:r>
            <a:endParaRPr/>
          </a:p>
        </p:txBody>
      </p:sp>
      <p:sp>
        <p:nvSpPr>
          <p:cNvPr id="1137" name="Google Shape;1137;p30"/>
          <p:cNvSpPr txBox="1"/>
          <p:nvPr/>
        </p:nvSpPr>
        <p:spPr>
          <a:xfrm>
            <a:off x="7405334" y="4912271"/>
            <a:ext cx="70934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1</a:t>
            </a:r>
            <a:endParaRPr/>
          </a:p>
        </p:txBody>
      </p:sp>
      <p:sp>
        <p:nvSpPr>
          <p:cNvPr id="1138" name="Google Shape;1138;p30"/>
          <p:cNvSpPr/>
          <p:nvPr/>
        </p:nvSpPr>
        <p:spPr>
          <a:xfrm>
            <a:off x="2310528" y="1460266"/>
            <a:ext cx="3162033" cy="39280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A100 #1</a:t>
            </a:r>
            <a:endParaRPr/>
          </a:p>
        </p:txBody>
      </p:sp>
      <p:sp>
        <p:nvSpPr>
          <p:cNvPr id="1139" name="Google Shape;1139;p30"/>
          <p:cNvSpPr/>
          <p:nvPr/>
        </p:nvSpPr>
        <p:spPr>
          <a:xfrm>
            <a:off x="5558830" y="1460266"/>
            <a:ext cx="3075764" cy="3928032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A100 #2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5" name="Google Shape;1145;p31"/>
          <p:cNvCxnSpPr/>
          <p:nvPr/>
        </p:nvCxnSpPr>
        <p:spPr>
          <a:xfrm flipH="1">
            <a:off x="4113892" y="3086100"/>
            <a:ext cx="915863" cy="1129017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31"/>
          <p:cNvCxnSpPr/>
          <p:nvPr/>
        </p:nvCxnSpPr>
        <p:spPr>
          <a:xfrm>
            <a:off x="5918045" y="3068284"/>
            <a:ext cx="906236" cy="1134586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31"/>
          <p:cNvSpPr/>
          <p:nvPr/>
        </p:nvSpPr>
        <p:spPr>
          <a:xfrm>
            <a:off x="1800962" y="4086084"/>
            <a:ext cx="7312205" cy="16955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9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48" name="Google Shape;1148;p31"/>
          <p:cNvGrpSpPr/>
          <p:nvPr/>
        </p:nvGrpSpPr>
        <p:grpSpPr>
          <a:xfrm>
            <a:off x="4315378" y="4432428"/>
            <a:ext cx="2374945" cy="1196616"/>
            <a:chOff x="14384593" y="14774770"/>
            <a:chExt cx="7916484" cy="3988721"/>
          </a:xfrm>
        </p:grpSpPr>
        <p:grpSp>
          <p:nvGrpSpPr>
            <p:cNvPr id="1149" name="Google Shape;1149;p31"/>
            <p:cNvGrpSpPr/>
            <p:nvPr/>
          </p:nvGrpSpPr>
          <p:grpSpPr>
            <a:xfrm>
              <a:off x="14384593" y="14855534"/>
              <a:ext cx="2119841" cy="1710938"/>
              <a:chOff x="14384593" y="14855534"/>
              <a:chExt cx="2119841" cy="1710938"/>
            </a:xfrm>
          </p:grpSpPr>
          <p:pic>
            <p:nvPicPr>
              <p:cNvPr id="1150" name="Google Shape;1150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4606119" y="14855534"/>
                <a:ext cx="1676788" cy="831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1" name="Google Shape;1151;p31"/>
              <p:cNvSpPr txBox="1"/>
              <p:nvPr/>
            </p:nvSpPr>
            <p:spPr>
              <a:xfrm>
                <a:off x="14384593" y="15870983"/>
                <a:ext cx="2119841" cy="695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Accuracy</a:t>
                </a:r>
                <a:endParaRPr/>
              </a:p>
            </p:txBody>
          </p:sp>
        </p:grpSp>
        <p:grpSp>
          <p:nvGrpSpPr>
            <p:cNvPr id="1152" name="Google Shape;1152;p31"/>
            <p:cNvGrpSpPr/>
            <p:nvPr/>
          </p:nvGrpSpPr>
          <p:grpSpPr>
            <a:xfrm>
              <a:off x="19726949" y="14829278"/>
              <a:ext cx="2574128" cy="1924243"/>
              <a:chOff x="19726949" y="14829278"/>
              <a:chExt cx="2574128" cy="1924243"/>
            </a:xfrm>
          </p:grpSpPr>
          <p:pic>
            <p:nvPicPr>
              <p:cNvPr id="1153" name="Google Shape;1153;p3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388401" y="14829278"/>
                <a:ext cx="1251224" cy="10495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4" name="Google Shape;1154;p31"/>
              <p:cNvSpPr txBox="1"/>
              <p:nvPr/>
            </p:nvSpPr>
            <p:spPr>
              <a:xfrm>
                <a:off x="19726949" y="15670318"/>
                <a:ext cx="2574128" cy="1083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Response Time</a:t>
                </a:r>
                <a:endParaRPr/>
              </a:p>
            </p:txBody>
          </p:sp>
        </p:grpSp>
        <p:grpSp>
          <p:nvGrpSpPr>
            <p:cNvPr id="1155" name="Google Shape;1155;p31"/>
            <p:cNvGrpSpPr/>
            <p:nvPr/>
          </p:nvGrpSpPr>
          <p:grpSpPr>
            <a:xfrm>
              <a:off x="17334138" y="14774770"/>
              <a:ext cx="1982426" cy="1774258"/>
              <a:chOff x="17334138" y="14774770"/>
              <a:chExt cx="1982426" cy="1774258"/>
            </a:xfrm>
          </p:grpSpPr>
          <p:pic>
            <p:nvPicPr>
              <p:cNvPr id="1156" name="Google Shape;1156;p3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486957" y="14774770"/>
                <a:ext cx="1676788" cy="10889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7" name="Google Shape;1157;p31"/>
              <p:cNvSpPr txBox="1"/>
              <p:nvPr/>
            </p:nvSpPr>
            <p:spPr>
              <a:xfrm>
                <a:off x="17334138" y="15853539"/>
                <a:ext cx="1982426" cy="695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Memory</a:t>
                </a:r>
                <a:endParaRPr/>
              </a:p>
            </p:txBody>
          </p:sp>
        </p:grpSp>
        <p:grpSp>
          <p:nvGrpSpPr>
            <p:cNvPr id="1158" name="Google Shape;1158;p31"/>
            <p:cNvGrpSpPr/>
            <p:nvPr/>
          </p:nvGrpSpPr>
          <p:grpSpPr>
            <a:xfrm>
              <a:off x="15726178" y="16952536"/>
              <a:ext cx="2464036" cy="1620664"/>
              <a:chOff x="15223800" y="16919509"/>
              <a:chExt cx="2464036" cy="1620664"/>
            </a:xfrm>
          </p:grpSpPr>
          <p:pic>
            <p:nvPicPr>
              <p:cNvPr id="1159" name="Google Shape;1159;p3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569017" y="16919509"/>
                <a:ext cx="1773602" cy="9199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0" name="Google Shape;1160;p31"/>
              <p:cNvSpPr txBox="1"/>
              <p:nvPr/>
            </p:nvSpPr>
            <p:spPr>
              <a:xfrm>
                <a:off x="15223800" y="17844683"/>
                <a:ext cx="2464036" cy="695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Throughput</a:t>
                </a:r>
                <a:endParaRPr/>
              </a:p>
            </p:txBody>
          </p:sp>
        </p:grpSp>
        <p:grpSp>
          <p:nvGrpSpPr>
            <p:cNvPr id="1161" name="Google Shape;1161;p31"/>
            <p:cNvGrpSpPr/>
            <p:nvPr/>
          </p:nvGrpSpPr>
          <p:grpSpPr>
            <a:xfrm>
              <a:off x="17668449" y="16990860"/>
              <a:ext cx="4338217" cy="1772631"/>
              <a:chOff x="17761825" y="16968788"/>
              <a:chExt cx="4338217" cy="1772631"/>
            </a:xfrm>
          </p:grpSpPr>
          <p:pic>
            <p:nvPicPr>
              <p:cNvPr id="1162" name="Google Shape;1162;p3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9451011" y="16968788"/>
                <a:ext cx="959844" cy="870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3" name="Google Shape;1163;p31"/>
              <p:cNvSpPr txBox="1"/>
              <p:nvPr/>
            </p:nvSpPr>
            <p:spPr>
              <a:xfrm>
                <a:off x="17761825" y="17658217"/>
                <a:ext cx="4338217" cy="1083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Model </a:t>
                </a:r>
                <a:b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</a:br>
                <a:r>
                  <a:rPr lang="en-US" sz="839">
                    <a:solidFill>
                      <a:srgbClr val="7F7F7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Architectures</a:t>
                </a:r>
                <a:endParaRPr/>
              </a:p>
            </p:txBody>
          </p:sp>
        </p:grpSp>
      </p:grpSp>
      <p:sp>
        <p:nvSpPr>
          <p:cNvPr id="1164" name="Google Shape;1164;p31"/>
          <p:cNvSpPr/>
          <p:nvPr/>
        </p:nvSpPr>
        <p:spPr>
          <a:xfrm>
            <a:off x="4775841" y="3956617"/>
            <a:ext cx="1517407" cy="23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rgbClr val="5E5E5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31"/>
          <p:cNvSpPr txBox="1">
            <a:spLocks noGrp="1"/>
          </p:cNvSpPr>
          <p:nvPr>
            <p:ph type="title"/>
          </p:nvPr>
        </p:nvSpPr>
        <p:spPr>
          <a:xfrm>
            <a:off x="754380" y="0"/>
            <a:ext cx="9464040" cy="75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추론은 복잡합니다.</a:t>
            </a:r>
            <a:endParaRPr/>
          </a:p>
        </p:txBody>
      </p:sp>
      <p:sp>
        <p:nvSpPr>
          <p:cNvPr id="1166" name="Google Shape;1166;p31"/>
          <p:cNvSpPr txBox="1">
            <a:spLocks noGrp="1"/>
          </p:cNvSpPr>
          <p:nvPr>
            <p:ph type="body" idx="1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rPr lang="en-US"/>
              <a:t>실시간 | 제약 조건 | 신속한 업데이트 필요</a:t>
            </a:r>
            <a:endParaRPr/>
          </a:p>
        </p:txBody>
      </p:sp>
      <p:pic>
        <p:nvPicPr>
          <p:cNvPr id="1167" name="Google Shape;1167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92492" y="2298787"/>
            <a:ext cx="720347" cy="78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31"/>
          <p:cNvSpPr/>
          <p:nvPr/>
        </p:nvSpPr>
        <p:spPr>
          <a:xfrm>
            <a:off x="4918866" y="2107780"/>
            <a:ext cx="1129159" cy="11291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3700" tIns="27425" rIns="13700" bIns="27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/>
          </a:p>
        </p:txBody>
      </p:sp>
      <p:cxnSp>
        <p:nvCxnSpPr>
          <p:cNvPr id="1169" name="Google Shape;1169;p31"/>
          <p:cNvCxnSpPr/>
          <p:nvPr/>
        </p:nvCxnSpPr>
        <p:spPr>
          <a:xfrm>
            <a:off x="6895542" y="2680189"/>
            <a:ext cx="451148" cy="0"/>
          </a:xfrm>
          <a:prstGeom prst="straightConnector1">
            <a:avLst/>
          </a:prstGeom>
          <a:noFill/>
          <a:ln w="63500" cap="flat" cmpd="sng">
            <a:solidFill>
              <a:schemeClr val="accent4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170" name="Google Shape;1170;p31"/>
          <p:cNvSpPr/>
          <p:nvPr/>
        </p:nvSpPr>
        <p:spPr>
          <a:xfrm>
            <a:off x="8165986" y="2119462"/>
            <a:ext cx="1129159" cy="11291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3700" tIns="27425" rIns="13700" bIns="27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Serving</a:t>
            </a:r>
            <a:endParaRPr/>
          </a:p>
        </p:txBody>
      </p:sp>
      <p:cxnSp>
        <p:nvCxnSpPr>
          <p:cNvPr id="1171" name="Google Shape;1171;p31"/>
          <p:cNvCxnSpPr/>
          <p:nvPr/>
        </p:nvCxnSpPr>
        <p:spPr>
          <a:xfrm>
            <a:off x="9541969" y="2587343"/>
            <a:ext cx="45114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72" name="Google Shape;1172;p31"/>
          <p:cNvCxnSpPr/>
          <p:nvPr/>
        </p:nvCxnSpPr>
        <p:spPr>
          <a:xfrm>
            <a:off x="9541969" y="2840244"/>
            <a:ext cx="45114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1173" name="Google Shape;1173;p31"/>
          <p:cNvCxnSpPr/>
          <p:nvPr/>
        </p:nvCxnSpPr>
        <p:spPr>
          <a:xfrm>
            <a:off x="3620202" y="2680189"/>
            <a:ext cx="451148" cy="0"/>
          </a:xfrm>
          <a:prstGeom prst="straightConnector1">
            <a:avLst/>
          </a:prstGeom>
          <a:noFill/>
          <a:ln w="63500" cap="flat" cmpd="sng">
            <a:solidFill>
              <a:schemeClr val="accent4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174" name="Google Shape;1174;p31"/>
          <p:cNvSpPr/>
          <p:nvPr/>
        </p:nvSpPr>
        <p:spPr>
          <a:xfrm>
            <a:off x="7823460" y="3371180"/>
            <a:ext cx="1665809" cy="42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지연 시간이 짧은 추론</a:t>
            </a:r>
            <a:endParaRPr sz="96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모든 프레임워크 적용 가능</a:t>
            </a:r>
            <a:endParaRPr sz="96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31"/>
          <p:cNvSpPr/>
          <p:nvPr/>
        </p:nvSpPr>
        <p:spPr>
          <a:xfrm>
            <a:off x="1458377" y="3254414"/>
            <a:ext cx="1988577" cy="40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거대 학습 모델</a:t>
            </a:r>
            <a:endParaRPr sz="96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31"/>
          <p:cNvSpPr/>
          <p:nvPr/>
        </p:nvSpPr>
        <p:spPr>
          <a:xfrm>
            <a:off x="9464651" y="2911628"/>
            <a:ext cx="594486" cy="2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Result</a:t>
            </a:r>
            <a:endParaRPr/>
          </a:p>
        </p:txBody>
      </p:sp>
      <p:sp>
        <p:nvSpPr>
          <p:cNvPr id="1177" name="Google Shape;1177;p31"/>
          <p:cNvSpPr/>
          <p:nvPr/>
        </p:nvSpPr>
        <p:spPr>
          <a:xfrm>
            <a:off x="9464651" y="2298787"/>
            <a:ext cx="594486" cy="2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1178" name="Google Shape;1178;p31"/>
          <p:cNvSpPr/>
          <p:nvPr/>
        </p:nvSpPr>
        <p:spPr>
          <a:xfrm>
            <a:off x="4918866" y="2108010"/>
            <a:ext cx="1129160" cy="11291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00" tIns="27425" rIns="13700" bIns="27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</a:t>
            </a:r>
            <a:endParaRPr sz="144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31"/>
          <p:cNvSpPr/>
          <p:nvPr/>
        </p:nvSpPr>
        <p:spPr>
          <a:xfrm>
            <a:off x="8165986" y="2127292"/>
            <a:ext cx="1129159" cy="11291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3700" tIns="27425" rIns="13700" bIns="27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Triton</a:t>
            </a:r>
            <a:endParaRPr/>
          </a:p>
        </p:txBody>
      </p:sp>
      <p:sp>
        <p:nvSpPr>
          <p:cNvPr id="1180" name="Google Shape;1180;p31"/>
          <p:cNvSpPr txBox="1"/>
          <p:nvPr/>
        </p:nvSpPr>
        <p:spPr>
          <a:xfrm>
            <a:off x="5639261" y="1562794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81" name="Google Shape;1181;p31"/>
          <p:cNvCxnSpPr/>
          <p:nvPr/>
        </p:nvCxnSpPr>
        <p:spPr>
          <a:xfrm>
            <a:off x="4122125" y="4538076"/>
            <a:ext cx="0" cy="910324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82" name="Google Shape;1182;p31"/>
          <p:cNvGrpSpPr/>
          <p:nvPr/>
        </p:nvGrpSpPr>
        <p:grpSpPr>
          <a:xfrm>
            <a:off x="7100827" y="4342369"/>
            <a:ext cx="605329" cy="714137"/>
            <a:chOff x="19556977" y="16751690"/>
            <a:chExt cx="2017764" cy="2380454"/>
          </a:xfrm>
        </p:grpSpPr>
        <p:pic>
          <p:nvPicPr>
            <p:cNvPr id="1183" name="Google Shape;1183;p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990236" y="16751690"/>
              <a:ext cx="1151246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31"/>
            <p:cNvSpPr/>
            <p:nvPr/>
          </p:nvSpPr>
          <p:spPr>
            <a:xfrm>
              <a:off x="19556977" y="17962595"/>
              <a:ext cx="2017764" cy="1169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9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Center</a:t>
              </a:r>
              <a:endParaRPr/>
            </a:p>
          </p:txBody>
        </p:sp>
      </p:grpSp>
      <p:grpSp>
        <p:nvGrpSpPr>
          <p:cNvPr id="1185" name="Google Shape;1185;p31"/>
          <p:cNvGrpSpPr/>
          <p:nvPr/>
        </p:nvGrpSpPr>
        <p:grpSpPr>
          <a:xfrm>
            <a:off x="8293995" y="4325159"/>
            <a:ext cx="605329" cy="636388"/>
            <a:chOff x="27606751" y="16722993"/>
            <a:chExt cx="2017764" cy="2121293"/>
          </a:xfrm>
        </p:grpSpPr>
        <p:pic>
          <p:nvPicPr>
            <p:cNvPr id="1186" name="Google Shape;1186;p31" descr="Shape&#10;&#10;Description automatically generated with low confidenc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844403" y="16722993"/>
              <a:ext cx="1542460" cy="1542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" name="Google Shape;1187;p31"/>
            <p:cNvSpPr/>
            <p:nvPr/>
          </p:nvSpPr>
          <p:spPr>
            <a:xfrm>
              <a:off x="27606751" y="18105623"/>
              <a:ext cx="2017764" cy="738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9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Jetson</a:t>
              </a:r>
              <a:endParaRPr/>
            </a:p>
          </p:txBody>
        </p:sp>
      </p:grpSp>
      <p:grpSp>
        <p:nvGrpSpPr>
          <p:cNvPr id="1188" name="Google Shape;1188;p31"/>
          <p:cNvGrpSpPr/>
          <p:nvPr/>
        </p:nvGrpSpPr>
        <p:grpSpPr>
          <a:xfrm>
            <a:off x="1920758" y="4338867"/>
            <a:ext cx="2181712" cy="1278289"/>
            <a:chOff x="6498940" y="14468612"/>
            <a:chExt cx="7272371" cy="4260961"/>
          </a:xfrm>
        </p:grpSpPr>
        <p:pic>
          <p:nvPicPr>
            <p:cNvPr id="1189" name="Google Shape;1189;p3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865799" y="17926606"/>
              <a:ext cx="2344633" cy="802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3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498940" y="14854861"/>
              <a:ext cx="3639414" cy="727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31" descr="PaddlePaddle Reviews 2021 | Software Reviews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27059" y="16097354"/>
              <a:ext cx="4866973" cy="1328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3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849227" y="17926606"/>
              <a:ext cx="3121436" cy="802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31" descr="Logo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663681" y="14468612"/>
              <a:ext cx="4107630" cy="13785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94" name="Google Shape;1194;p31"/>
          <p:cNvCxnSpPr/>
          <p:nvPr/>
        </p:nvCxnSpPr>
        <p:spPr>
          <a:xfrm>
            <a:off x="6824844" y="4538076"/>
            <a:ext cx="0" cy="910324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95" name="Google Shape;1195;p31"/>
          <p:cNvGrpSpPr/>
          <p:nvPr/>
        </p:nvGrpSpPr>
        <p:grpSpPr>
          <a:xfrm>
            <a:off x="7780409" y="4991872"/>
            <a:ext cx="605329" cy="714813"/>
            <a:chOff x="25715894" y="15577020"/>
            <a:chExt cx="2017764" cy="2382711"/>
          </a:xfrm>
        </p:grpSpPr>
        <p:pic>
          <p:nvPicPr>
            <p:cNvPr id="1196" name="Google Shape;1196;p31" descr="Shape&#10;&#10;Description automatically generated with low confidence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874551" y="15577020"/>
              <a:ext cx="1700451" cy="1700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7" name="Google Shape;1197;p31"/>
            <p:cNvSpPr/>
            <p:nvPr/>
          </p:nvSpPr>
          <p:spPr>
            <a:xfrm>
              <a:off x="25715894" y="17221067"/>
              <a:ext cx="201776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9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</a:t>
              </a:r>
              <a:endParaRPr/>
            </a:p>
          </p:txBody>
        </p:sp>
      </p:grpSp>
      <p:sp>
        <p:nvSpPr>
          <p:cNvPr id="1198" name="Google Shape;1198;p31"/>
          <p:cNvSpPr/>
          <p:nvPr/>
        </p:nvSpPr>
        <p:spPr>
          <a:xfrm>
            <a:off x="2336801" y="4031564"/>
            <a:ext cx="1023629" cy="29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프레임워크</a:t>
            </a:r>
            <a:endParaRPr sz="960" b="1">
              <a:solidFill>
                <a:srgbClr val="5E5E5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31"/>
          <p:cNvSpPr/>
          <p:nvPr/>
        </p:nvSpPr>
        <p:spPr>
          <a:xfrm>
            <a:off x="4900876" y="4073485"/>
            <a:ext cx="1034989" cy="25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제약 조건</a:t>
            </a:r>
            <a:endParaRPr sz="960" b="1">
              <a:solidFill>
                <a:srgbClr val="5E5E5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31"/>
          <p:cNvSpPr/>
          <p:nvPr/>
        </p:nvSpPr>
        <p:spPr>
          <a:xfrm>
            <a:off x="7628152" y="4083483"/>
            <a:ext cx="869171" cy="2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rPr>
              <a:t>하드웨어</a:t>
            </a:r>
            <a:endParaRPr sz="960" b="1">
              <a:solidFill>
                <a:srgbClr val="5E5E5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2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NVIDIA의 추론 접근 방식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33"/>
          <p:cNvGraphicFramePr/>
          <p:nvPr/>
        </p:nvGraphicFramePr>
        <p:xfrm>
          <a:off x="1394460" y="2182084"/>
          <a:ext cx="8072000" cy="3157800"/>
        </p:xfrm>
        <a:graphic>
          <a:graphicData uri="http://schemas.openxmlformats.org/drawingml/2006/table">
            <a:tbl>
              <a:tblPr firstRow="1" bandRow="1">
                <a:noFill/>
                <a:tableStyleId>{E99C3C34-547A-4F1E-A2E7-9459ACD5913C}</a:tableStyleId>
              </a:tblPr>
              <a:tblGrid>
                <a:gridCol w="39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TensorRT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82300" marR="82300" marT="41150" marB="411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FasterTransformer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82300" marR="82300" marT="41150" marB="4115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모델 병렬화 지원 없음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Triton Inference Server 활용 파이프라인 병렬화 가능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텐서와 파이프라인 병렬화 모두 지원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다양한 모델과 유형의 레이어 지원 가능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트랜스포머 : BERT, GPT, T5</a:t>
                      </a:r>
                      <a:endParaRPr/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BERT, GPT-2, Megatron GPT-3 제한 지원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Triton Inference Server와 통합 기능 지원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Triton Inference Server와 통합 기능 지원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거대 트랜스포머 모델 배포를 위해서 추가 조치 필요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TensorRT 8.2는 1.5B의 GPT-2와 11B의 T5까지 지원합니다.</a:t>
                      </a:r>
                      <a:endParaRPr sz="110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거대 스케일의 트랜스포머 지원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BERT-like 모델에 최고 추론 성능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GPT-3 like 모델에 최고 추론 성능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L="82300" marR="82300" marT="41150" marB="4115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12" name="Google Shape;1212;p33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대규모 NLP 구축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33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vs FasterTransformer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14" name="Google Shape;12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463" y="5757863"/>
            <a:ext cx="220028" cy="22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TENSORRT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5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NVIDIA T</a:t>
            </a:r>
            <a:r>
              <a:rPr lang="en-US" cap="none"/>
              <a:t>ensor</a:t>
            </a:r>
            <a:r>
              <a:rPr lang="en-US"/>
              <a:t>RT</a:t>
            </a:r>
            <a:endParaRPr/>
          </a:p>
        </p:txBody>
      </p:sp>
      <p:sp>
        <p:nvSpPr>
          <p:cNvPr id="1227" name="Google Shape;1227;p3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5494089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None/>
            </a:pPr>
            <a:r>
              <a:rPr lang="en-US"/>
              <a:t>프로덕션시 뉴럴 네트워크 최적화 및 배포 지원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컴파일러 및 런타임으로 대기 시간이 중요한 애플리케이션의 처리량을 최대화합니다.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CNN, RNN 및 Transformers를 포함한 모든 네트워크를 최적화합니다.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1. FP32, TF32, FP16, INT8의 혼합 정밀도 감소</a:t>
            </a:r>
            <a:endParaRPr sz="108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2. 레이어 및 텐서 융합: GPU 메모리 대역폭 사용을 최적화</a:t>
            </a:r>
            <a:endParaRPr sz="108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3. 커널 자동 튜닝: 타겟 GPU에서 최적의 알고리즘을 선택</a:t>
            </a:r>
            <a:endParaRPr sz="108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4. 다이내믹 텐서 메모리: 메모리 효율적인 앱을 배포</a:t>
            </a:r>
            <a:endParaRPr sz="108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5. 멀티 스트림 실행: 여러 스트림을 처리할 수 있는 확장 가능한 디자인</a:t>
            </a:r>
            <a:endParaRPr sz="108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Trebuchet MS"/>
              <a:buNone/>
            </a:pPr>
            <a:r>
              <a:rPr lang="en-US" sz="1080"/>
              <a:t>6. 타임 퓨전: 시간 경과에 따라 RNN을 최적화</a:t>
            </a:r>
            <a:endParaRPr sz="1080"/>
          </a:p>
        </p:txBody>
      </p:sp>
      <p:sp>
        <p:nvSpPr>
          <p:cNvPr id="1228" name="Google Shape;1228;p35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고성능 딥 러닝 추론을 위한 SDK</a:t>
            </a:r>
            <a:endParaRPr/>
          </a:p>
        </p:txBody>
      </p:sp>
      <p:sp>
        <p:nvSpPr>
          <p:cNvPr id="1229" name="Google Shape;1229;p35"/>
          <p:cNvSpPr txBox="1"/>
          <p:nvPr/>
        </p:nvSpPr>
        <p:spPr>
          <a:xfrm>
            <a:off x="754380" y="5696670"/>
            <a:ext cx="3879243" cy="23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76B9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https://developer.nvidia.com/tensorrt</a:t>
            </a:r>
            <a:endParaRPr sz="1100">
              <a:solidFill>
                <a:srgbClr val="76B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35"/>
          <p:cNvSpPr/>
          <p:nvPr/>
        </p:nvSpPr>
        <p:spPr>
          <a:xfrm>
            <a:off x="6896167" y="3222664"/>
            <a:ext cx="813419" cy="157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1" name="Google Shape;1231;p35"/>
          <p:cNvSpPr/>
          <p:nvPr/>
        </p:nvSpPr>
        <p:spPr>
          <a:xfrm>
            <a:off x="8812033" y="3223062"/>
            <a:ext cx="813419" cy="157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2" name="Google Shape;1232;p35"/>
          <p:cNvSpPr txBox="1"/>
          <p:nvPr/>
        </p:nvSpPr>
        <p:spPr>
          <a:xfrm>
            <a:off x="7876237" y="2211431"/>
            <a:ext cx="1230823" cy="41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Optimizer</a:t>
            </a:r>
            <a:endParaRPr sz="9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3" name="Google Shape;1233;p35"/>
          <p:cNvSpPr txBox="1"/>
          <p:nvPr/>
        </p:nvSpPr>
        <p:spPr>
          <a:xfrm>
            <a:off x="9282825" y="2211430"/>
            <a:ext cx="1230823" cy="41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Runtime</a:t>
            </a:r>
            <a:endParaRPr sz="9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4" name="Google Shape;1234;p35"/>
          <p:cNvSpPr txBox="1"/>
          <p:nvPr/>
        </p:nvSpPr>
        <p:spPr>
          <a:xfrm>
            <a:off x="6413859" y="2211431"/>
            <a:ext cx="1230823" cy="41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Trained </a:t>
            </a:r>
            <a:b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DNN</a:t>
            </a:r>
            <a:endParaRPr sz="9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5" name="Google Shape;1235;p35"/>
          <p:cNvSpPr/>
          <p:nvPr/>
        </p:nvSpPr>
        <p:spPr>
          <a:xfrm>
            <a:off x="6517502" y="3969353"/>
            <a:ext cx="1031694" cy="26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Embedded</a:t>
            </a:r>
            <a:endParaRPr sz="419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6" name="Google Shape;1236;p35"/>
          <p:cNvSpPr/>
          <p:nvPr/>
        </p:nvSpPr>
        <p:spPr>
          <a:xfrm>
            <a:off x="7930185" y="3969353"/>
            <a:ext cx="1108774" cy="26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Automotive</a:t>
            </a:r>
            <a:endParaRPr sz="419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7" name="Google Shape;1237;p35"/>
          <p:cNvSpPr/>
          <p:nvPr/>
        </p:nvSpPr>
        <p:spPr>
          <a:xfrm>
            <a:off x="9333553" y="3969353"/>
            <a:ext cx="1136076" cy="26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Center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8" name="Google Shape;123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0369" y="4661079"/>
            <a:ext cx="781114" cy="43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35"/>
          <p:cNvSpPr txBox="1"/>
          <p:nvPr/>
        </p:nvSpPr>
        <p:spPr>
          <a:xfrm>
            <a:off x="6664673" y="5145425"/>
            <a:ext cx="735335" cy="2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Jetson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0" name="Google Shape;124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949" y="4630267"/>
            <a:ext cx="728331" cy="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5"/>
          <p:cNvSpPr txBox="1"/>
          <p:nvPr/>
        </p:nvSpPr>
        <p:spPr>
          <a:xfrm>
            <a:off x="8173170" y="5144216"/>
            <a:ext cx="624267" cy="2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Drive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2" name="Google Shape;1242;p35"/>
          <p:cNvCxnSpPr/>
          <p:nvPr/>
        </p:nvCxnSpPr>
        <p:spPr>
          <a:xfrm rot="10800000">
            <a:off x="6003798" y="3237916"/>
            <a:ext cx="4885154" cy="8666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3" name="Google Shape;1243;p35" descr="Nvidia launches chip aimed at data center economics | Deccan Heral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7350" y="4684921"/>
            <a:ext cx="695646" cy="3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5"/>
          <p:cNvSpPr txBox="1"/>
          <p:nvPr/>
        </p:nvSpPr>
        <p:spPr>
          <a:xfrm>
            <a:off x="9284329" y="5158046"/>
            <a:ext cx="1212367" cy="41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Center GPUs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5" name="Google Shape;1245;p35" descr="Shape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9909" y="3328406"/>
            <a:ext cx="647969" cy="6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 descr="Shape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71189" y="3421395"/>
            <a:ext cx="647969" cy="6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5" descr="Shape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64064" y="3456395"/>
            <a:ext cx="647969" cy="647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8" name="Google Shape;1248;p35"/>
          <p:cNvCxnSpPr/>
          <p:nvPr/>
        </p:nvCxnSpPr>
        <p:spPr>
          <a:xfrm>
            <a:off x="7604060" y="1789703"/>
            <a:ext cx="321415" cy="0"/>
          </a:xfrm>
          <a:prstGeom prst="straightConnector1">
            <a:avLst/>
          </a:prstGeom>
          <a:noFill/>
          <a:ln w="476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9" name="Google Shape;1249;p35"/>
          <p:cNvCxnSpPr/>
          <p:nvPr/>
        </p:nvCxnSpPr>
        <p:spPr>
          <a:xfrm>
            <a:off x="9046090" y="1790499"/>
            <a:ext cx="321415" cy="0"/>
          </a:xfrm>
          <a:prstGeom prst="straightConnector1">
            <a:avLst/>
          </a:prstGeom>
          <a:noFill/>
          <a:ln w="476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50" name="Google Shape;1250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00104" y="1470283"/>
            <a:ext cx="655775" cy="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13145" y="1505030"/>
            <a:ext cx="596159" cy="596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2" name="Google Shape;1252;p35"/>
          <p:cNvGrpSpPr/>
          <p:nvPr/>
        </p:nvGrpSpPr>
        <p:grpSpPr>
          <a:xfrm>
            <a:off x="9578885" y="1485893"/>
            <a:ext cx="664111" cy="634434"/>
            <a:chOff x="30394250" y="3157834"/>
            <a:chExt cx="1987196" cy="1987196"/>
          </a:xfrm>
        </p:grpSpPr>
        <p:pic>
          <p:nvPicPr>
            <p:cNvPr id="1253" name="Google Shape;1253;p3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394250" y="3157834"/>
              <a:ext cx="1987196" cy="1987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4" name="Google Shape;1254;p35"/>
            <p:cNvSpPr/>
            <p:nvPr/>
          </p:nvSpPr>
          <p:spPr>
            <a:xfrm>
              <a:off x="31702377" y="4328457"/>
              <a:ext cx="360778" cy="36077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55" name="Google Shape;1255;p35"/>
            <p:cNvCxnSpPr/>
            <p:nvPr/>
          </p:nvCxnSpPr>
          <p:spPr>
            <a:xfrm rot="10800000">
              <a:off x="31882764" y="4356100"/>
              <a:ext cx="0" cy="18732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6" name="Google Shape;1256;p35"/>
            <p:cNvCxnSpPr/>
            <p:nvPr/>
          </p:nvCxnSpPr>
          <p:spPr>
            <a:xfrm rot="10800000">
              <a:off x="31749999" y="4476224"/>
              <a:ext cx="132766" cy="4569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53926" y="312435"/>
            <a:ext cx="9464040" cy="75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 cap="none"/>
              <a:t>ensor</a:t>
            </a:r>
            <a:r>
              <a:rPr lang="en-US"/>
              <a:t>RT에 대한 추론 최적화 워크플로우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1263" name="Google Shape;1263;p36"/>
          <p:cNvGrpSpPr/>
          <p:nvPr/>
        </p:nvGrpSpPr>
        <p:grpSpPr>
          <a:xfrm>
            <a:off x="1377979" y="1471462"/>
            <a:ext cx="8118389" cy="1445741"/>
            <a:chOff x="4789742" y="3416985"/>
            <a:chExt cx="27061297" cy="4819135"/>
          </a:xfrm>
        </p:grpSpPr>
        <p:sp>
          <p:nvSpPr>
            <p:cNvPr id="1264" name="Google Shape;1264;p36"/>
            <p:cNvSpPr/>
            <p:nvPr/>
          </p:nvSpPr>
          <p:spPr>
            <a:xfrm>
              <a:off x="4789742" y="3416985"/>
              <a:ext cx="27061297" cy="4819135"/>
            </a:xfrm>
            <a:prstGeom prst="rect">
              <a:avLst/>
            </a:prstGeom>
            <a:noFill/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65" name="Google Shape;1265;p36"/>
            <p:cNvCxnSpPr/>
            <p:nvPr/>
          </p:nvCxnSpPr>
          <p:spPr>
            <a:xfrm>
              <a:off x="12374134" y="5634262"/>
              <a:ext cx="1071384" cy="0"/>
            </a:xfrm>
            <a:prstGeom prst="straightConnector1">
              <a:avLst/>
            </a:prstGeom>
            <a:noFill/>
            <a:ln w="476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>
              <a:off x="22996209" y="5569207"/>
              <a:ext cx="1071384" cy="0"/>
            </a:xfrm>
            <a:prstGeom prst="straightConnector1">
              <a:avLst/>
            </a:prstGeom>
            <a:noFill/>
            <a:ln w="476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267" name="Google Shape;1267;p36"/>
            <p:cNvGrpSpPr/>
            <p:nvPr/>
          </p:nvGrpSpPr>
          <p:grpSpPr>
            <a:xfrm>
              <a:off x="18956062" y="4221113"/>
              <a:ext cx="4102744" cy="3452577"/>
              <a:chOff x="16962397" y="3909722"/>
              <a:chExt cx="4102744" cy="3452577"/>
            </a:xfrm>
          </p:grpSpPr>
          <p:sp>
            <p:nvSpPr>
              <p:cNvPr id="1268" name="Google Shape;1268;p36"/>
              <p:cNvSpPr txBox="1"/>
              <p:nvPr/>
            </p:nvSpPr>
            <p:spPr>
              <a:xfrm>
                <a:off x="16962397" y="6069760"/>
                <a:ext cx="4102744" cy="1292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275" tIns="41125" rIns="82275" bIns="411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TensorRT Optimizer</a:t>
                </a:r>
                <a:endParaRPr sz="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pic>
            <p:nvPicPr>
              <p:cNvPr id="1269" name="Google Shape;1269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911874" y="3909722"/>
                <a:ext cx="1987196" cy="19871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0" name="Google Shape;1270;p36"/>
            <p:cNvGrpSpPr/>
            <p:nvPr/>
          </p:nvGrpSpPr>
          <p:grpSpPr>
            <a:xfrm>
              <a:off x="24004997" y="4166172"/>
              <a:ext cx="4102744" cy="3515143"/>
              <a:chOff x="21519820" y="3845930"/>
              <a:chExt cx="4102744" cy="3515143"/>
            </a:xfrm>
          </p:grpSpPr>
          <p:sp>
            <p:nvSpPr>
              <p:cNvPr id="1271" name="Google Shape;1271;p36"/>
              <p:cNvSpPr txBox="1"/>
              <p:nvPr/>
            </p:nvSpPr>
            <p:spPr>
              <a:xfrm>
                <a:off x="21519820" y="6068533"/>
                <a:ext cx="4102744" cy="12925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275" tIns="41125" rIns="82275" bIns="411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TensorRT Runtime</a:t>
                </a:r>
                <a:endParaRPr sz="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1272" name="Google Shape;1272;p36"/>
              <p:cNvGrpSpPr/>
              <p:nvPr/>
            </p:nvGrpSpPr>
            <p:grpSpPr>
              <a:xfrm>
                <a:off x="22464340" y="3845930"/>
                <a:ext cx="2213704" cy="2114780"/>
                <a:chOff x="30394250" y="3157834"/>
                <a:chExt cx="1987196" cy="1987196"/>
              </a:xfrm>
            </p:grpSpPr>
            <p:pic>
              <p:nvPicPr>
                <p:cNvPr id="1273" name="Google Shape;1273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0394250" y="3157834"/>
                  <a:ext cx="1987196" cy="19871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74" name="Google Shape;1274;p36"/>
                <p:cNvSpPr/>
                <p:nvPr/>
              </p:nvSpPr>
              <p:spPr>
                <a:xfrm>
                  <a:off x="31702377" y="4328457"/>
                  <a:ext cx="360778" cy="360778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75" name="Google Shape;1275;p36"/>
                <p:cNvCxnSpPr/>
                <p:nvPr/>
              </p:nvCxnSpPr>
              <p:spPr>
                <a:xfrm rot="10800000">
                  <a:off x="31882764" y="4356100"/>
                  <a:ext cx="0" cy="18732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6" name="Google Shape;1276;p36"/>
                <p:cNvCxnSpPr/>
                <p:nvPr/>
              </p:nvCxnSpPr>
              <p:spPr>
                <a:xfrm rot="10800000">
                  <a:off x="31749999" y="4476224"/>
                  <a:ext cx="132766" cy="4569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277" name="Google Shape;1277;p36"/>
            <p:cNvGrpSpPr/>
            <p:nvPr/>
          </p:nvGrpSpPr>
          <p:grpSpPr>
            <a:xfrm>
              <a:off x="9055156" y="4199072"/>
              <a:ext cx="3381576" cy="3278287"/>
              <a:chOff x="9742403" y="4078470"/>
              <a:chExt cx="3381576" cy="3278287"/>
            </a:xfrm>
          </p:grpSpPr>
          <p:sp>
            <p:nvSpPr>
              <p:cNvPr id="1278" name="Google Shape;1278;p36"/>
              <p:cNvSpPr txBox="1"/>
              <p:nvPr/>
            </p:nvSpPr>
            <p:spPr>
              <a:xfrm>
                <a:off x="9742403" y="6572048"/>
                <a:ext cx="3381576" cy="78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275" tIns="41125" rIns="82275" bIns="411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Trained DNN</a:t>
                </a:r>
                <a:endParaRPr sz="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pic>
            <p:nvPicPr>
              <p:cNvPr id="1279" name="Google Shape;1279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40233" y="4078470"/>
                <a:ext cx="2185916" cy="2185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0" name="Google Shape;1280;p36"/>
            <p:cNvGrpSpPr/>
            <p:nvPr/>
          </p:nvGrpSpPr>
          <p:grpSpPr>
            <a:xfrm>
              <a:off x="13382920" y="4127821"/>
              <a:ext cx="4626954" cy="3355392"/>
              <a:chOff x="13382920" y="4127821"/>
              <a:chExt cx="4626954" cy="3355392"/>
            </a:xfrm>
          </p:grpSpPr>
          <p:grpSp>
            <p:nvGrpSpPr>
              <p:cNvPr id="1281" name="Google Shape;1281;p36"/>
              <p:cNvGrpSpPr/>
              <p:nvPr/>
            </p:nvGrpSpPr>
            <p:grpSpPr>
              <a:xfrm>
                <a:off x="14456147" y="4127821"/>
                <a:ext cx="2542758" cy="2568264"/>
                <a:chOff x="14782598" y="3882163"/>
                <a:chExt cx="2542758" cy="2568264"/>
              </a:xfrm>
            </p:grpSpPr>
            <p:pic>
              <p:nvPicPr>
                <p:cNvPr id="1282" name="Google Shape;1282;p36" descr="Shape&#10;&#10;Description automatically generated with low confidence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4782598" y="3882163"/>
                  <a:ext cx="2542758" cy="25682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83" name="Google Shape;1283;p36"/>
                <p:cNvSpPr/>
                <p:nvPr/>
              </p:nvSpPr>
              <p:spPr>
                <a:xfrm rot="5400000">
                  <a:off x="15309646" y="4349127"/>
                  <a:ext cx="709573" cy="779089"/>
                </a:xfrm>
                <a:prstGeom prst="snip1Rect">
                  <a:avLst>
                    <a:gd name="adj" fmla="val 3706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pic>
              <p:nvPicPr>
                <p:cNvPr id="1284" name="Google Shape;1284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5171385" y="4266129"/>
                  <a:ext cx="1001357" cy="1011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85" name="Google Shape;1285;p36"/>
              <p:cNvSpPr txBox="1"/>
              <p:nvPr/>
            </p:nvSpPr>
            <p:spPr>
              <a:xfrm>
                <a:off x="13382920" y="6698503"/>
                <a:ext cx="4626954" cy="784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275" tIns="41125" rIns="82275" bIns="411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ONNX Conversion</a:t>
                </a:r>
                <a:endParaRPr sz="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cxnSp>
          <p:nvCxnSpPr>
            <p:cNvPr id="1286" name="Google Shape;1286;p36"/>
            <p:cNvCxnSpPr/>
            <p:nvPr/>
          </p:nvCxnSpPr>
          <p:spPr>
            <a:xfrm>
              <a:off x="17947276" y="5603923"/>
              <a:ext cx="1071384" cy="0"/>
            </a:xfrm>
            <a:prstGeom prst="straightConnector1">
              <a:avLst/>
            </a:prstGeom>
            <a:noFill/>
            <a:ln w="476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287" name="Google Shape;1287;p36"/>
          <p:cNvSpPr/>
          <p:nvPr/>
        </p:nvSpPr>
        <p:spPr>
          <a:xfrm>
            <a:off x="1377979" y="3552421"/>
            <a:ext cx="8118389" cy="1445741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88" name="Google Shape;1288;p36"/>
          <p:cNvCxnSpPr/>
          <p:nvPr/>
        </p:nvCxnSpPr>
        <p:spPr>
          <a:xfrm>
            <a:off x="4107154" y="4233728"/>
            <a:ext cx="321415" cy="0"/>
          </a:xfrm>
          <a:prstGeom prst="straightConnector1">
            <a:avLst/>
          </a:prstGeom>
          <a:noFill/>
          <a:ln w="476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9" name="Google Shape;1289;p36"/>
          <p:cNvSpPr txBox="1"/>
          <p:nvPr/>
        </p:nvSpPr>
        <p:spPr>
          <a:xfrm>
            <a:off x="2068545" y="4643600"/>
            <a:ext cx="1626857" cy="23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Trained DNN</a:t>
            </a:r>
            <a:endParaRPr sz="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90" name="Google Shape;1290;p36"/>
          <p:cNvCxnSpPr/>
          <p:nvPr/>
        </p:nvCxnSpPr>
        <p:spPr>
          <a:xfrm>
            <a:off x="6715686" y="4238944"/>
            <a:ext cx="321415" cy="0"/>
          </a:xfrm>
          <a:prstGeom prst="straightConnector1">
            <a:avLst/>
          </a:prstGeom>
          <a:noFill/>
          <a:ln w="476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1" name="Google Shape;1291;p36"/>
          <p:cNvSpPr txBox="1"/>
          <p:nvPr/>
        </p:nvSpPr>
        <p:spPr>
          <a:xfrm>
            <a:off x="7118692" y="4655124"/>
            <a:ext cx="20155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in-Framework</a:t>
            </a:r>
            <a:endParaRPr/>
          </a:p>
        </p:txBody>
      </p:sp>
      <p:grpSp>
        <p:nvGrpSpPr>
          <p:cNvPr id="1292" name="Google Shape;1292;p36"/>
          <p:cNvGrpSpPr/>
          <p:nvPr/>
        </p:nvGrpSpPr>
        <p:grpSpPr>
          <a:xfrm>
            <a:off x="2034828" y="3846923"/>
            <a:ext cx="1915030" cy="682523"/>
            <a:chOff x="6782760" y="12823073"/>
            <a:chExt cx="6383432" cy="2275078"/>
          </a:xfrm>
        </p:grpSpPr>
        <p:pic>
          <p:nvPicPr>
            <p:cNvPr id="1293" name="Google Shape;129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2760" y="12823073"/>
              <a:ext cx="2185916" cy="2185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36" descr="https://onnx.ai/assets/pytorch-logo-dark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38852" y="13007263"/>
              <a:ext cx="3211467" cy="767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36" descr="Build tensorflow2 with CUDA support - openSUSE News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32884" y="14148993"/>
              <a:ext cx="4223402" cy="9491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6" name="Google Shape;1296;p36"/>
            <p:cNvCxnSpPr/>
            <p:nvPr/>
          </p:nvCxnSpPr>
          <p:spPr>
            <a:xfrm rot="10800000">
              <a:off x="8722979" y="13928482"/>
              <a:ext cx="4443213" cy="1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97" name="Google Shape;1297;p36"/>
          <p:cNvSpPr txBox="1"/>
          <p:nvPr/>
        </p:nvSpPr>
        <p:spPr>
          <a:xfrm>
            <a:off x="1377978" y="1200820"/>
            <a:ext cx="875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</a:t>
            </a:r>
            <a:endParaRPr sz="144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8" name="Google Shape;1298;p36"/>
          <p:cNvSpPr txBox="1"/>
          <p:nvPr/>
        </p:nvSpPr>
        <p:spPr>
          <a:xfrm>
            <a:off x="1220126" y="3288291"/>
            <a:ext cx="3075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Framework Integrations</a:t>
            </a:r>
            <a:endParaRPr/>
          </a:p>
        </p:txBody>
      </p:sp>
      <p:grpSp>
        <p:nvGrpSpPr>
          <p:cNvPr id="1299" name="Google Shape;1299;p36"/>
          <p:cNvGrpSpPr/>
          <p:nvPr/>
        </p:nvGrpSpPr>
        <p:grpSpPr>
          <a:xfrm>
            <a:off x="3902696" y="3724526"/>
            <a:ext cx="3268355" cy="2050259"/>
            <a:chOff x="13008984" y="12415086"/>
            <a:chExt cx="10894518" cy="6834195"/>
          </a:xfrm>
        </p:grpSpPr>
        <p:sp>
          <p:nvSpPr>
            <p:cNvPr id="1300" name="Google Shape;1300;p36"/>
            <p:cNvSpPr/>
            <p:nvPr/>
          </p:nvSpPr>
          <p:spPr>
            <a:xfrm>
              <a:off x="16017964" y="12527339"/>
              <a:ext cx="4914726" cy="2882962"/>
            </a:xfrm>
            <a:prstGeom prst="rect">
              <a:avLst/>
            </a:prstGeom>
            <a:noFill/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3008984" y="15405491"/>
              <a:ext cx="10894518" cy="3843790"/>
            </a:xfrm>
            <a:prstGeom prst="trapezoid">
              <a:avLst>
                <a:gd name="adj" fmla="val 77611"/>
              </a:avLst>
            </a:prstGeom>
            <a:solidFill>
              <a:schemeClr val="lt1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36"/>
            <p:cNvSpPr txBox="1"/>
            <p:nvPr/>
          </p:nvSpPr>
          <p:spPr>
            <a:xfrm>
              <a:off x="15171311" y="17853841"/>
              <a:ext cx="3468650" cy="1015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TensorRT Optimizer</a:t>
              </a:r>
              <a:endParaRPr sz="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36"/>
            <p:cNvSpPr txBox="1"/>
            <p:nvPr/>
          </p:nvSpPr>
          <p:spPr>
            <a:xfrm>
              <a:off x="18512331" y="18038505"/>
              <a:ext cx="3468650" cy="646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TensorRT Runtime</a:t>
              </a:r>
              <a:endParaRPr sz="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04" name="Google Shape;1304;p36"/>
            <p:cNvCxnSpPr/>
            <p:nvPr/>
          </p:nvCxnSpPr>
          <p:spPr>
            <a:xfrm>
              <a:off x="18123907" y="17626609"/>
              <a:ext cx="1071384" cy="0"/>
            </a:xfrm>
            <a:prstGeom prst="straightConnector1">
              <a:avLst/>
            </a:prstGeom>
            <a:noFill/>
            <a:ln w="476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1305" name="Google Shape;1305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912036" y="16113242"/>
              <a:ext cx="1987196" cy="19871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6" name="Google Shape;1306;p36"/>
            <p:cNvGrpSpPr/>
            <p:nvPr/>
          </p:nvGrpSpPr>
          <p:grpSpPr>
            <a:xfrm>
              <a:off x="19115964" y="16045796"/>
              <a:ext cx="2213705" cy="2114780"/>
              <a:chOff x="30394250" y="3157834"/>
              <a:chExt cx="1987196" cy="1987196"/>
            </a:xfrm>
          </p:grpSpPr>
          <p:pic>
            <p:nvPicPr>
              <p:cNvPr id="1307" name="Google Shape;1307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394250" y="3157834"/>
                <a:ext cx="1987196" cy="1987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8" name="Google Shape;1308;p36"/>
              <p:cNvSpPr/>
              <p:nvPr/>
            </p:nvSpPr>
            <p:spPr>
              <a:xfrm>
                <a:off x="31702377" y="4328457"/>
                <a:ext cx="360778" cy="36077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09" name="Google Shape;1309;p36"/>
              <p:cNvCxnSpPr/>
              <p:nvPr/>
            </p:nvCxnSpPr>
            <p:spPr>
              <a:xfrm rot="10800000">
                <a:off x="31882764" y="4356100"/>
                <a:ext cx="0" cy="18732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0" name="Google Shape;1310;p36"/>
              <p:cNvCxnSpPr/>
              <p:nvPr/>
            </p:nvCxnSpPr>
            <p:spPr>
              <a:xfrm rot="10800000">
                <a:off x="31749999" y="4476224"/>
                <a:ext cx="132766" cy="4569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311" name="Google Shape;1311;p36"/>
            <p:cNvSpPr txBox="1"/>
            <p:nvPr/>
          </p:nvSpPr>
          <p:spPr>
            <a:xfrm>
              <a:off x="15730861" y="12415086"/>
              <a:ext cx="5422857" cy="2954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41125" rIns="82275" bIns="41125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 line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TensorRT Framework Integrations API </a:t>
              </a:r>
              <a:endParaRPr sz="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12" name="Google Shape;1312;p36"/>
          <p:cNvGrpSpPr/>
          <p:nvPr/>
        </p:nvGrpSpPr>
        <p:grpSpPr>
          <a:xfrm>
            <a:off x="7289688" y="3833186"/>
            <a:ext cx="1673585" cy="828474"/>
            <a:chOff x="24723498" y="12777283"/>
            <a:chExt cx="5578617" cy="2761578"/>
          </a:xfrm>
        </p:grpSpPr>
        <p:sp>
          <p:nvSpPr>
            <p:cNvPr id="1313" name="Google Shape;1313;p36"/>
            <p:cNvSpPr txBox="1"/>
            <p:nvPr/>
          </p:nvSpPr>
          <p:spPr>
            <a:xfrm>
              <a:off x="25442721" y="14820715"/>
              <a:ext cx="4140170" cy="718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SavedModel</a:t>
              </a:r>
              <a:endParaRPr sz="800" b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314" name="Google Shape;1314;p36"/>
            <p:cNvCxnSpPr/>
            <p:nvPr/>
          </p:nvCxnSpPr>
          <p:spPr>
            <a:xfrm rot="10800000">
              <a:off x="24723498" y="14074103"/>
              <a:ext cx="5578617" cy="9896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315" name="Google Shape;1315;p36" descr="https://onnx.ai/assets/pytorch-logo-dark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907073" y="12777283"/>
              <a:ext cx="3211467" cy="767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36" descr="Build tensorflow2 with CUDA support - openSUSE News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401105" y="14091383"/>
              <a:ext cx="4223402" cy="949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36"/>
            <p:cNvSpPr txBox="1"/>
            <p:nvPr/>
          </p:nvSpPr>
          <p:spPr>
            <a:xfrm>
              <a:off x="25539791" y="13429193"/>
              <a:ext cx="3946030" cy="502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13700" rIns="27425" bIns="13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7F7F7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TorchScript</a:t>
              </a:r>
              <a:endParaRPr sz="800" b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7"/>
          <p:cNvSpPr/>
          <p:nvPr/>
        </p:nvSpPr>
        <p:spPr>
          <a:xfrm>
            <a:off x="5756473" y="1741464"/>
            <a:ext cx="4352975" cy="36254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4" name="Google Shape;1324;p37"/>
          <p:cNvSpPr/>
          <p:nvPr/>
        </p:nvSpPr>
        <p:spPr>
          <a:xfrm>
            <a:off x="882606" y="1730139"/>
            <a:ext cx="4352975" cy="36254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25" name="Google Shape;13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71" y="1741464"/>
            <a:ext cx="4344462" cy="88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867" y="1730139"/>
            <a:ext cx="4344462" cy="8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7"/>
          <p:cNvSpPr txBox="1">
            <a:spLocks noGrp="1"/>
          </p:cNvSpPr>
          <p:nvPr>
            <p:ph type="title"/>
          </p:nvPr>
        </p:nvSpPr>
        <p:spPr>
          <a:xfrm>
            <a:off x="775591" y="364403"/>
            <a:ext cx="9464040" cy="75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PYTORCH 와 TENSORFLOW에 TENSORRT 통합됨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28" name="Google Shape;1328;p37"/>
          <p:cNvSpPr txBox="1">
            <a:spLocks noGrp="1"/>
          </p:cNvSpPr>
          <p:nvPr>
            <p:ph type="body" idx="1"/>
          </p:nvPr>
        </p:nvSpPr>
        <p:spPr>
          <a:xfrm>
            <a:off x="754380" y="1110443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rPr lang="en-US">
                <a:solidFill>
                  <a:schemeClr val="lt2"/>
                </a:solidFill>
              </a:rPr>
              <a:t>1줄로 6배 빠른 추론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329" name="Google Shape;1329;p37"/>
          <p:cNvGrpSpPr/>
          <p:nvPr/>
        </p:nvGrpSpPr>
        <p:grpSpPr>
          <a:xfrm>
            <a:off x="5756472" y="1691158"/>
            <a:ext cx="4344462" cy="4354187"/>
            <a:chOff x="2793207" y="4459409"/>
            <a:chExt cx="14481539" cy="14513955"/>
          </a:xfrm>
        </p:grpSpPr>
        <p:sp>
          <p:nvSpPr>
            <p:cNvPr id="1330" name="Google Shape;1330;p37"/>
            <p:cNvSpPr txBox="1"/>
            <p:nvPr/>
          </p:nvSpPr>
          <p:spPr>
            <a:xfrm>
              <a:off x="5201766" y="4459409"/>
              <a:ext cx="9664417" cy="1408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13700" rIns="27425" bIns="13700" anchor="b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40"/>
                <a:buFont typeface="Trebuchet MS"/>
                <a:buNone/>
              </a:pPr>
              <a:r>
                <a:rPr lang="en-US" sz="1440" b="1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TensorFlow-TensorRT</a:t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793207" y="4596714"/>
              <a:ext cx="14481539" cy="12084908"/>
            </a:xfrm>
            <a:prstGeom prst="rect">
              <a:avLst/>
            </a:prstGeom>
            <a:noFill/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TensorFlow Logo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CTA - In TensorFlow branch</a:t>
              </a:r>
              <a:endParaRPr/>
            </a:p>
          </p:txBody>
        </p:sp>
        <p:pic>
          <p:nvPicPr>
            <p:cNvPr id="1332" name="Google Shape;1332;p37" descr="Build tensorflow2 with CUDA support - openSUSE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54703" y="6805533"/>
              <a:ext cx="7145237" cy="1605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Google Shape;1333;p37"/>
            <p:cNvSpPr txBox="1"/>
            <p:nvPr/>
          </p:nvSpPr>
          <p:spPr>
            <a:xfrm>
              <a:off x="3001284" y="9943705"/>
              <a:ext cx="14065382" cy="4524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27425" tIns="13700" rIns="27425" bIns="13700" anchor="ctr" anchorCtr="0">
              <a:spAutoFit/>
            </a:bodyPr>
            <a:lstStyle/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tensorflow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as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tf</a:t>
              </a: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from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tf.python.compiler.tensorrt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trt_convert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as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tftrt</a:t>
              </a: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# COMPILE TRT module using TensorFlow-TensorRT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trt_module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tftrt.</a:t>
              </a:r>
              <a:r>
                <a:rPr lang="en-US" sz="960">
                  <a:solidFill>
                    <a:srgbClr val="0071C5"/>
                  </a:solidFill>
                  <a:latin typeface="Consolas"/>
                  <a:ea typeface="Consolas"/>
                  <a:cs typeface="Consolas"/>
                  <a:sym typeface="Consolas"/>
                </a:rPr>
                <a:t>TrtGraphConverterV2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(saved_model_pth).</a:t>
              </a:r>
              <a:r>
                <a:rPr lang="en-US" sz="960">
                  <a:solidFill>
                    <a:srgbClr val="008564"/>
                  </a:solidFill>
                  <a:latin typeface="Consolas"/>
                  <a:ea typeface="Consolas"/>
                  <a:cs typeface="Consolas"/>
                  <a:sym typeface="Consolas"/>
                </a:rPr>
                <a:t>convert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()</a:t>
              </a:r>
              <a:endParaRPr sz="96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0">
                <a:solidFill>
                  <a:srgbClr val="F2F2F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# RUN optimized inference with TensorFlow-TensorRT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8564"/>
                  </a:solidFill>
                  <a:latin typeface="Consolas"/>
                  <a:ea typeface="Consolas"/>
                  <a:cs typeface="Consolas"/>
                  <a:sym typeface="Consolas"/>
                </a:rPr>
                <a:t>trt_module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(x)</a:t>
              </a:r>
              <a:endParaRPr/>
            </a:p>
          </p:txBody>
        </p:sp>
        <p:sp>
          <p:nvSpPr>
            <p:cNvPr id="1334" name="Google Shape;1334;p37"/>
            <p:cNvSpPr txBox="1"/>
            <p:nvPr/>
          </p:nvSpPr>
          <p:spPr>
            <a:xfrm>
              <a:off x="4912434" y="16818928"/>
              <a:ext cx="9629776" cy="2154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sng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TensorFlow</a:t>
              </a:r>
              <a:r>
                <a:rPr lang="en-US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&amp; </a:t>
              </a:r>
              <a:r>
                <a:rPr lang="en-US" sz="1800" u="sng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NGC Container</a:t>
              </a:r>
              <a:r>
                <a:rPr lang="en-US" sz="1800" u="sng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접근 가능</a:t>
              </a:r>
              <a:endParaRPr sz="18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35" name="Google Shape;1335;p37"/>
          <p:cNvGrpSpPr/>
          <p:nvPr/>
        </p:nvGrpSpPr>
        <p:grpSpPr>
          <a:xfrm>
            <a:off x="871867" y="1730139"/>
            <a:ext cx="4344462" cy="4312995"/>
            <a:chOff x="19301254" y="4596714"/>
            <a:chExt cx="14481539" cy="14376651"/>
          </a:xfrm>
        </p:grpSpPr>
        <p:sp>
          <p:nvSpPr>
            <p:cNvPr id="1336" name="Google Shape;1336;p37"/>
            <p:cNvSpPr txBox="1"/>
            <p:nvPr/>
          </p:nvSpPr>
          <p:spPr>
            <a:xfrm>
              <a:off x="19301254" y="4596714"/>
              <a:ext cx="14481539" cy="1344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13700" rIns="27425" bIns="13700" anchor="b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40"/>
                <a:buFont typeface="Trebuchet MS"/>
                <a:buNone/>
              </a:pPr>
              <a:r>
                <a:rPr lang="en-US" sz="1440" b="1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Torch-TensorRT</a:t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19301254" y="4596714"/>
              <a:ext cx="14481539" cy="12084908"/>
            </a:xfrm>
            <a:prstGeom prst="rect">
              <a:avLst/>
            </a:prstGeom>
            <a:noFill/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PyTorch Logo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CTA - In container</a:t>
              </a:r>
              <a:endParaRPr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38" name="Google Shape;1338;p37" descr="https://onnx.ai/assets/pytorch-logo-dark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947188" y="6995960"/>
              <a:ext cx="5189666" cy="1239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9" name="Google Shape;1339;p37"/>
            <p:cNvSpPr txBox="1"/>
            <p:nvPr/>
          </p:nvSpPr>
          <p:spPr>
            <a:xfrm>
              <a:off x="19679611" y="9207954"/>
              <a:ext cx="13724822" cy="600164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27425" tIns="13700" rIns="27425" bIns="13700" anchor="ctr" anchorCtr="0">
              <a:spAutoFit/>
            </a:bodyPr>
            <a:lstStyle/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torch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import 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torch_tensorrt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 as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torchtrt</a:t>
              </a: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60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# SET trained model to evaluation mode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model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model.</a:t>
              </a:r>
              <a:r>
                <a:rPr lang="en-US" sz="960">
                  <a:solidFill>
                    <a:srgbClr val="0071C5"/>
                  </a:solidFill>
                  <a:latin typeface="Consolas"/>
                  <a:ea typeface="Consolas"/>
                  <a:cs typeface="Consolas"/>
                  <a:sym typeface="Consolas"/>
                </a:rPr>
                <a:t>eval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()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# COMPILE TRT module using Torch-TensorRT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trt_module 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torchtrt.</a:t>
              </a:r>
              <a:r>
                <a:rPr lang="en-US" sz="960">
                  <a:solidFill>
                    <a:srgbClr val="0071C5"/>
                  </a:solidFill>
                  <a:latin typeface="Consolas"/>
                  <a:ea typeface="Consolas"/>
                  <a:cs typeface="Consolas"/>
                  <a:sym typeface="Consolas"/>
                </a:rPr>
                <a:t>compile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(model, </a:t>
              </a:r>
              <a:r>
                <a:rPr lang="en-US" sz="960">
                  <a:solidFill>
                    <a:srgbClr val="008564"/>
                  </a:solidFill>
                  <a:latin typeface="Consolas"/>
                  <a:ea typeface="Consolas"/>
                  <a:cs typeface="Consolas"/>
                  <a:sym typeface="Consolas"/>
                </a:rPr>
                <a:t>inputs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[example_input],</a:t>
              </a:r>
              <a:r>
                <a:rPr lang="en-US" sz="960">
                  <a:solidFill>
                    <a:srgbClr val="008564"/>
                  </a:solidFill>
                  <a:latin typeface="Consolas"/>
                  <a:ea typeface="Consolas"/>
                  <a:cs typeface="Consolas"/>
                  <a:sym typeface="Consolas"/>
                </a:rPr>
                <a:t>enabled_precisions</a:t>
              </a:r>
              <a:r>
                <a:rPr lang="en-US" sz="960">
                  <a:solidFill>
                    <a:srgbClr val="890C58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{torch.</a:t>
              </a:r>
              <a:r>
                <a:rPr lang="en-US" sz="960">
                  <a:solidFill>
                    <a:srgbClr val="5D1682"/>
                  </a:solidFill>
                  <a:latin typeface="Consolas"/>
                  <a:ea typeface="Consolas"/>
                  <a:cs typeface="Consolas"/>
                  <a:sym typeface="Consolas"/>
                </a:rPr>
                <a:t>half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})</a:t>
              </a:r>
              <a:endParaRPr sz="96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# RUN optimized inference with Torch-TensorRT</a:t>
              </a:r>
              <a:endParaRPr/>
            </a:p>
            <a:p>
              <a:pPr marL="35624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rgbClr val="008564"/>
                  </a:solidFill>
                  <a:latin typeface="Consolas"/>
                  <a:ea typeface="Consolas"/>
                  <a:cs typeface="Consolas"/>
                  <a:sym typeface="Consolas"/>
                </a:rPr>
                <a:t>trt_module</a:t>
              </a:r>
              <a:r>
                <a:rPr lang="en-US" sz="96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(x)</a:t>
              </a:r>
              <a:endParaRPr/>
            </a:p>
          </p:txBody>
        </p:sp>
        <p:sp>
          <p:nvSpPr>
            <p:cNvPr id="1340" name="Google Shape;1340;p37"/>
            <p:cNvSpPr txBox="1"/>
            <p:nvPr/>
          </p:nvSpPr>
          <p:spPr>
            <a:xfrm>
              <a:off x="21727134" y="16818928"/>
              <a:ext cx="9629776" cy="2154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sng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PyTorch NGC Container</a:t>
              </a:r>
              <a:r>
                <a:rPr lang="en-US" sz="18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접근 가능</a:t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8"/>
          <p:cNvSpPr/>
          <p:nvPr/>
        </p:nvSpPr>
        <p:spPr>
          <a:xfrm>
            <a:off x="425662" y="1394458"/>
            <a:ext cx="4943723" cy="3821137"/>
          </a:xfrm>
          <a:prstGeom prst="rect">
            <a:avLst/>
          </a:prstGeom>
          <a:noFill/>
          <a:ln w="158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7" name="Google Shape;1347;p38"/>
          <p:cNvSpPr/>
          <p:nvPr/>
        </p:nvSpPr>
        <p:spPr>
          <a:xfrm>
            <a:off x="431625" y="1393525"/>
            <a:ext cx="10109550" cy="38211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48" name="Google Shape;1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2" y="1393525"/>
            <a:ext cx="10109550" cy="88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38"/>
          <p:cNvSpPr txBox="1"/>
          <p:nvPr/>
        </p:nvSpPr>
        <p:spPr>
          <a:xfrm>
            <a:off x="3011558" y="1618275"/>
            <a:ext cx="4937759" cy="29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동급 최고의 응답 시간과 처리량(</a:t>
            </a:r>
            <a:r>
              <a:rPr lang="en-US" sz="144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CPU와 비교)</a:t>
            </a:r>
            <a:endParaRPr sz="144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8367339" y="3716987"/>
            <a:ext cx="739006" cy="619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12X</a:t>
            </a:r>
            <a:endParaRPr/>
          </a:p>
        </p:txBody>
      </p:sp>
      <p:sp>
        <p:nvSpPr>
          <p:cNvPr id="1351" name="Google Shape;1351;p38"/>
          <p:cNvSpPr txBox="1"/>
          <p:nvPr/>
        </p:nvSpPr>
        <p:spPr>
          <a:xfrm>
            <a:off x="7969308" y="4394493"/>
            <a:ext cx="11272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Recommenders</a:t>
            </a:r>
            <a:b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 1 sec</a:t>
            </a: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5209151" y="2308818"/>
            <a:ext cx="989182" cy="61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583X</a:t>
            </a:r>
            <a:endParaRPr/>
          </a:p>
        </p:txBody>
      </p:sp>
      <p:sp>
        <p:nvSpPr>
          <p:cNvPr id="1353" name="Google Shape;1353;p38"/>
          <p:cNvSpPr txBox="1"/>
          <p:nvPr/>
        </p:nvSpPr>
        <p:spPr>
          <a:xfrm>
            <a:off x="4770351" y="2897472"/>
            <a:ext cx="139172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Speech Recognition</a:t>
            </a:r>
            <a:b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 100ms</a:t>
            </a:r>
            <a:endParaRPr/>
          </a:p>
        </p:txBody>
      </p:sp>
      <p:sp>
        <p:nvSpPr>
          <p:cNvPr id="1354" name="Google Shape;1354;p38"/>
          <p:cNvSpPr txBox="1"/>
          <p:nvPr/>
        </p:nvSpPr>
        <p:spPr>
          <a:xfrm>
            <a:off x="1630264" y="2887785"/>
            <a:ext cx="120257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Vision</a:t>
            </a:r>
            <a:b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 7ms</a:t>
            </a:r>
            <a:endParaRPr/>
          </a:p>
        </p:txBody>
      </p:sp>
      <p:sp>
        <p:nvSpPr>
          <p:cNvPr id="1355" name="Google Shape;1355;p38"/>
          <p:cNvSpPr/>
          <p:nvPr/>
        </p:nvSpPr>
        <p:spPr>
          <a:xfrm>
            <a:off x="5211638" y="3680981"/>
            <a:ext cx="957843" cy="619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178X</a:t>
            </a:r>
            <a:endParaRPr/>
          </a:p>
        </p:txBody>
      </p:sp>
      <p:sp>
        <p:nvSpPr>
          <p:cNvPr id="1356" name="Google Shape;1356;p38"/>
          <p:cNvSpPr txBox="1"/>
          <p:nvPr/>
        </p:nvSpPr>
        <p:spPr>
          <a:xfrm>
            <a:off x="4928570" y="4390002"/>
            <a:ext cx="113364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Text-to-Speech</a:t>
            </a:r>
            <a:b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8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 100ms</a:t>
            </a:r>
            <a:endParaRPr/>
          </a:p>
        </p:txBody>
      </p:sp>
      <p:sp>
        <p:nvSpPr>
          <p:cNvPr id="1357" name="Google Shape;1357;p38"/>
          <p:cNvSpPr/>
          <p:nvPr/>
        </p:nvSpPr>
        <p:spPr>
          <a:xfrm>
            <a:off x="8340866" y="2313310"/>
            <a:ext cx="915687" cy="61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21X</a:t>
            </a:r>
            <a:endParaRPr/>
          </a:p>
        </p:txBody>
      </p:sp>
      <p:sp>
        <p:nvSpPr>
          <p:cNvPr id="1358" name="Google Shape;1358;p38"/>
          <p:cNvSpPr txBox="1"/>
          <p:nvPr/>
        </p:nvSpPr>
        <p:spPr>
          <a:xfrm>
            <a:off x="8080718" y="2885087"/>
            <a:ext cx="9044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NLP</a:t>
            </a:r>
            <a:br>
              <a:rPr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 50ms</a:t>
            </a:r>
            <a:endParaRPr/>
          </a:p>
        </p:txBody>
      </p:sp>
      <p:sp>
        <p:nvSpPr>
          <p:cNvPr id="1359" name="Google Shape;1359;p38"/>
          <p:cNvSpPr txBox="1"/>
          <p:nvPr/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9"/>
              <a:buFont typeface="Trebuchet MS"/>
              <a:buNone/>
            </a:pPr>
            <a:r>
              <a:rPr lang="en-US" sz="1979" b="1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세계 최고의 추론 성능</a:t>
            </a:r>
            <a:endParaRPr sz="1979" b="1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0" name="Google Shape;1360;p38"/>
          <p:cNvSpPr txBox="1"/>
          <p:nvPr/>
        </p:nvSpPr>
        <p:spPr>
          <a:xfrm>
            <a:off x="1230733" y="759708"/>
            <a:ext cx="8268851" cy="3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Trebuchet MS"/>
              <a:buNone/>
            </a:pPr>
            <a:r>
              <a:rPr lang="en-US" sz="132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는 모든 워크로드를 가속화 합니다.</a:t>
            </a:r>
            <a:endParaRPr sz="132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1" name="Google Shape;1361;p38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6488" y="3758826"/>
            <a:ext cx="577443" cy="577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38"/>
          <p:cNvGrpSpPr/>
          <p:nvPr/>
        </p:nvGrpSpPr>
        <p:grpSpPr>
          <a:xfrm>
            <a:off x="1350226" y="2287039"/>
            <a:ext cx="2154649" cy="661182"/>
            <a:chOff x="4500754" y="7623464"/>
            <a:chExt cx="7182163" cy="2203940"/>
          </a:xfrm>
        </p:grpSpPr>
        <p:sp>
          <p:nvSpPr>
            <p:cNvPr id="1363" name="Google Shape;1363;p38"/>
            <p:cNvSpPr/>
            <p:nvPr/>
          </p:nvSpPr>
          <p:spPr>
            <a:xfrm>
              <a:off x="4500754" y="7693292"/>
              <a:ext cx="7182163" cy="2064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36X</a:t>
              </a:r>
              <a:endParaRPr/>
            </a:p>
          </p:txBody>
        </p:sp>
        <p:pic>
          <p:nvPicPr>
            <p:cNvPr id="1364" name="Google Shape;1364;p38" descr="Shape&#10;&#10;Description automatically generated with low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18115" y="7623464"/>
              <a:ext cx="2203940" cy="2203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5" name="Google Shape;1365;p38" descr="Shape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4630" y="2287039"/>
            <a:ext cx="670528" cy="670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6" name="Google Shape;1366;p38"/>
          <p:cNvGrpSpPr/>
          <p:nvPr/>
        </p:nvGrpSpPr>
        <p:grpSpPr>
          <a:xfrm>
            <a:off x="1453188" y="3680981"/>
            <a:ext cx="1410378" cy="1133756"/>
            <a:chOff x="4843960" y="12269935"/>
            <a:chExt cx="4701260" cy="3779188"/>
          </a:xfrm>
        </p:grpSpPr>
        <p:sp>
          <p:nvSpPr>
            <p:cNvPr id="1367" name="Google Shape;1367;p38"/>
            <p:cNvSpPr txBox="1"/>
            <p:nvPr/>
          </p:nvSpPr>
          <p:spPr>
            <a:xfrm>
              <a:off x="5551547" y="14633349"/>
              <a:ext cx="3805530" cy="1415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8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Reinforcement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8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Learning</a:t>
              </a:r>
              <a:endParaRPr/>
            </a:p>
          </p:txBody>
        </p:sp>
        <p:grpSp>
          <p:nvGrpSpPr>
            <p:cNvPr id="1368" name="Google Shape;1368;p38"/>
            <p:cNvGrpSpPr/>
            <p:nvPr/>
          </p:nvGrpSpPr>
          <p:grpSpPr>
            <a:xfrm>
              <a:off x="4843960" y="12269935"/>
              <a:ext cx="4701260" cy="2110061"/>
              <a:chOff x="4328541" y="12227486"/>
              <a:chExt cx="4701260" cy="2110061"/>
            </a:xfrm>
          </p:grpSpPr>
          <p:sp>
            <p:nvSpPr>
              <p:cNvPr id="1369" name="Google Shape;1369;p38"/>
              <p:cNvSpPr/>
              <p:nvPr/>
            </p:nvSpPr>
            <p:spPr>
              <a:xfrm>
                <a:off x="6379503" y="12227486"/>
                <a:ext cx="2650298" cy="2064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99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10X</a:t>
                </a:r>
                <a:endParaRPr/>
              </a:p>
            </p:txBody>
          </p:sp>
          <p:pic>
            <p:nvPicPr>
              <p:cNvPr id="1370" name="Google Shape;1370;p38" descr="Shape&#10;&#10;Description automatically generated with low confidence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328541" y="12284755"/>
                <a:ext cx="2052792" cy="20527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71" name="Google Shape;1371;p38"/>
          <p:cNvGrpSpPr/>
          <p:nvPr/>
        </p:nvGrpSpPr>
        <p:grpSpPr>
          <a:xfrm>
            <a:off x="4674880" y="3739976"/>
            <a:ext cx="744797" cy="518924"/>
            <a:chOff x="14592018" y="13135310"/>
            <a:chExt cx="2086710" cy="1453879"/>
          </a:xfrm>
        </p:grpSpPr>
        <p:pic>
          <p:nvPicPr>
            <p:cNvPr id="1372" name="Google Shape;1372;p38" descr="Shape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 t="-8770" r="-965"/>
            <a:stretch/>
          </p:blipFill>
          <p:spPr>
            <a:xfrm>
              <a:off x="14592018" y="13427379"/>
              <a:ext cx="2086710" cy="1161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38" descr="Shape&#10;&#10;Description automatically generated with low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592018" y="13135310"/>
              <a:ext cx="2086710" cy="35168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4" name="Google Shape;1374;p38"/>
            <p:cNvCxnSpPr/>
            <p:nvPr/>
          </p:nvCxnSpPr>
          <p:spPr>
            <a:xfrm>
              <a:off x="15635373" y="13580460"/>
              <a:ext cx="0" cy="273841"/>
            </a:xfrm>
            <a:prstGeom prst="straightConnector1">
              <a:avLst/>
            </a:prstGeom>
            <a:noFill/>
            <a:ln w="508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375" name="Google Shape;1375;p38" descr="Shape&#10;&#10;Description automatically generated with low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41308" y="2302660"/>
            <a:ext cx="622623" cy="62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9"/>
          <p:cNvSpPr txBox="1">
            <a:spLocks noGrp="1"/>
          </p:cNvSpPr>
          <p:nvPr>
            <p:ph type="title"/>
          </p:nvPr>
        </p:nvSpPr>
        <p:spPr>
          <a:xfrm>
            <a:off x="498349" y="521210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TENOSRRT</a:t>
            </a:r>
            <a:endParaRPr/>
          </a:p>
        </p:txBody>
      </p:sp>
      <p:sp>
        <p:nvSpPr>
          <p:cNvPr id="1382" name="Google Shape;1382;p39"/>
          <p:cNvSpPr txBox="1"/>
          <p:nvPr/>
        </p:nvSpPr>
        <p:spPr>
          <a:xfrm>
            <a:off x="498349" y="1088138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트랜스포머 최적화 세부 사항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3" name="Google Shape;13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3117" y="1802446"/>
            <a:ext cx="3433649" cy="21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39"/>
          <p:cNvSpPr txBox="1"/>
          <p:nvPr/>
        </p:nvSpPr>
        <p:spPr>
          <a:xfrm>
            <a:off x="498346" y="1679961"/>
            <a:ext cx="5486400" cy="341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8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TensorRT는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pointwise layer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fusion에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의해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셀프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어텐션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블록을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최적화합니다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Reduction은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power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ops와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융합됩니다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. (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LayerNorm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와 residual-add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layer의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경우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Scale은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softmax와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융합됩니다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05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GEMM은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ReLU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/GELU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activatio과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융합됩니다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05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TensorRT는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추론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네트워크도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최적화합니다</a:t>
            </a:r>
            <a:r>
              <a:rPr lang="en-US" sz="110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. :</a:t>
            </a: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transpose ops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제거</a:t>
            </a:r>
            <a:endParaRPr sz="105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3개의 KQV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프로젝션을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single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GEMM으로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통합</a:t>
            </a:r>
            <a:endParaRPr sz="105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FP16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모드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: layer-wise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정밀도를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조정하여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FP16 내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가장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연산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집약적인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작업을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실행하면서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정확도를</a:t>
            </a:r>
            <a:r>
              <a:rPr lang="en-US" sz="1050" dirty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50" dirty="0" err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유지</a:t>
            </a:r>
            <a:endParaRPr sz="1050" dirty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5" name="Google Shape;1385;p39" descr="Self-attention block operations from input through three separated FC layers, to transpose, MUL, element scaling, and Softmax, to the attention layer outpu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4110" y="4105835"/>
            <a:ext cx="4531661" cy="143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39"/>
          <p:cNvSpPr txBox="1"/>
          <p:nvPr/>
        </p:nvSpPr>
        <p:spPr>
          <a:xfrm>
            <a:off x="0" y="5815354"/>
            <a:ext cx="889617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https://developer.nvidia.com/blog/optimizing-t5-and-gpt-2-for-real-time-inference-with-tensorrt/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"/>
          <p:cNvSpPr txBox="1">
            <a:spLocks noGrp="1"/>
          </p:cNvSpPr>
          <p:nvPr>
            <p:ph type="title"/>
          </p:nvPr>
        </p:nvSpPr>
        <p:spPr>
          <a:xfrm>
            <a:off x="498348" y="678978"/>
            <a:ext cx="433864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NEMO-MEGATRON WITH DGX SUPERPOD</a:t>
            </a:r>
            <a:endParaRPr/>
          </a:p>
        </p:txBody>
      </p:sp>
      <p:sp>
        <p:nvSpPr>
          <p:cNvPr id="818" name="Google Shape;818;p4"/>
          <p:cNvSpPr txBox="1">
            <a:spLocks noGrp="1"/>
          </p:cNvSpPr>
          <p:nvPr>
            <p:ph type="body" idx="2"/>
          </p:nvPr>
        </p:nvSpPr>
        <p:spPr>
          <a:xfrm>
            <a:off x="569140" y="1648871"/>
            <a:ext cx="3817620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한때 불가능 했던 것을 학습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19" name="Google Shape;819;p4"/>
          <p:cNvSpPr txBox="1"/>
          <p:nvPr/>
        </p:nvSpPr>
        <p:spPr>
          <a:xfrm>
            <a:off x="569140" y="2332084"/>
            <a:ext cx="4015922" cy="32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알고리즘 혁신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Megatron의 고급 최적화 및 병렬화 알고리즘을 사용하여 세계에서 가장 큰 트랜스포머 기반 언어 모델을 학습합니다.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세계 최고 수준의 NLP 전문가와의 Direct access</a:t>
            </a:r>
            <a:endParaRPr sz="839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설치에서 인프라 관리, 워크로드 확장, 운영 AI 효율화에 이르기 까지 전담 전문가에 액세스할 수 있습니다.</a:t>
            </a:r>
            <a:endParaRPr sz="83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멀티 노드 학습을 위한 최적화된 토폴로지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빠른 노드간 교차 통신을 위한 NVLINK와 InfiniBand를 활용하여 모델 병렬화를 활용하여 세계에서 가장 큰 모델을 학습합니다.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신속한 구현을 위한 턴키 환경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업계 최고의 컴퓨팅, 스토리지, 네트워킹, 소프트웨어 및 관리 툴을 포함하는 풀 스택 데이터 센터 플랫폼입니다. 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극한 규모에서의 효율성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GPT-3 175B 학습은 하나의 V100에서 355년이 소요, 하나의 DGX A100에서 14.8년이 소요되지만 140 노드의 DGX SuperPOD에서는 약 한 달이 소요됩니다.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39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20" name="Google Shape;820;p4"/>
          <p:cNvCxnSpPr/>
          <p:nvPr/>
        </p:nvCxnSpPr>
        <p:spPr>
          <a:xfrm>
            <a:off x="649878" y="1492432"/>
            <a:ext cx="1946365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1" name="Google Shape;821;p4" descr="A picture containing text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268" y="-1"/>
            <a:ext cx="5929532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498349" y="521210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TENOSRRT</a:t>
            </a:r>
            <a:endParaRPr/>
          </a:p>
        </p:txBody>
      </p:sp>
      <p:sp>
        <p:nvSpPr>
          <p:cNvPr id="1393" name="Google Shape;1393;p40"/>
          <p:cNvSpPr txBox="1"/>
          <p:nvPr/>
        </p:nvSpPr>
        <p:spPr>
          <a:xfrm>
            <a:off x="498349" y="1088138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NVIDIA의 추론 라이브러리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4" name="Google Shape;1394;p40" descr="T5-3B model inference takes 31 ms with TensorRT on an A100 GPU and 656 ms with PyTorch on 2x Intel Platinum 8380 CPU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476" y="1613601"/>
            <a:ext cx="59436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0"/>
          <p:cNvSpPr txBox="1"/>
          <p:nvPr/>
        </p:nvSpPr>
        <p:spPr>
          <a:xfrm>
            <a:off x="59821" y="5419167"/>
            <a:ext cx="54864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CPU: Intel Platinum 8380, 2 sockets.</a:t>
            </a:r>
            <a:b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700" b="0" i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GPU: NVIDIA A100 PCI Express 80GB. Software: PyTorch 1.9, TensorRT 8.2.0 EA.</a:t>
            </a:r>
            <a:b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700" b="0" i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Task: “Translate English to German: that is good.”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40"/>
          <p:cNvSpPr txBox="1"/>
          <p:nvPr/>
        </p:nvSpPr>
        <p:spPr>
          <a:xfrm>
            <a:off x="0" y="5815354"/>
            <a:ext cx="889617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https://developer.nvidia.com/blog/optimizing-t5-and-gpt-2-for-real-time-inference-with-tensorrt/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40"/>
          <p:cNvSpPr txBox="1"/>
          <p:nvPr/>
        </p:nvSpPr>
        <p:spPr>
          <a:xfrm>
            <a:off x="3102123" y="4671126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 T5-3B </a:t>
            </a:r>
            <a:r>
              <a:rPr lang="en-US" sz="1200" b="0" i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model inference comparison. TensorRT on A100 GPU provides a 21x smaller latency compared to PyTorch CPU inference.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1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NVIDIA FASTER TRANSFORMER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2"/>
          <p:cNvSpPr txBox="1">
            <a:spLocks noGrp="1"/>
          </p:cNvSpPr>
          <p:nvPr>
            <p:ph type="body" idx="1"/>
          </p:nvPr>
        </p:nvSpPr>
        <p:spPr>
          <a:xfrm>
            <a:off x="516751" y="2144665"/>
            <a:ext cx="6872745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Trebuchet MS"/>
              <a:buNone/>
            </a:pPr>
            <a:r>
              <a:rPr lang="en-US" sz="1260">
                <a:solidFill>
                  <a:schemeClr val="dk2"/>
                </a:solidFill>
              </a:rPr>
              <a:t>FasterTransformer: 추론을 위해 고도로 최적화된 트랜스포머 기반 인코더 및 디코더 구성 요소</a:t>
            </a:r>
            <a:endParaRPr sz="126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Trebuchet MS"/>
              <a:buNone/>
            </a:pPr>
            <a:r>
              <a:rPr lang="en-US" sz="1260">
                <a:solidFill>
                  <a:schemeClr val="dk2"/>
                </a:solidFill>
              </a:rPr>
              <a:t>CUDA 와 cuBLAS 기반</a:t>
            </a:r>
            <a:endParaRPr sz="1260">
              <a:solidFill>
                <a:schemeClr val="dk2"/>
              </a:solidFill>
            </a:endParaRPr>
          </a:p>
          <a:p>
            <a:pPr marL="828709" lvl="1" indent="-2571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Arial"/>
              <a:buChar char="•"/>
            </a:pPr>
            <a:r>
              <a:rPr lang="en-US" sz="1080">
                <a:solidFill>
                  <a:schemeClr val="dk2"/>
                </a:solidFill>
              </a:rPr>
              <a:t>인코더 트랜스포머: BERT </a:t>
            </a:r>
            <a:endParaRPr/>
          </a:p>
          <a:p>
            <a:pPr marL="828709" lvl="1" indent="-2571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Arial"/>
              <a:buChar char="•"/>
            </a:pPr>
            <a:r>
              <a:rPr lang="en-US" sz="1080">
                <a:solidFill>
                  <a:schemeClr val="dk2"/>
                </a:solidFill>
              </a:rPr>
              <a:t>디코더 트랜스포머: GPT-2, Megatron-GPT-3, OpenNMT-tf</a:t>
            </a:r>
            <a:endParaRPr sz="1080">
              <a:solidFill>
                <a:schemeClr val="dk2"/>
              </a:solidFill>
            </a:endParaRPr>
          </a:p>
          <a:p>
            <a:pPr marL="828709" lvl="1" indent="-2571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80"/>
              <a:buFont typeface="Arial"/>
              <a:buChar char="•"/>
            </a:pPr>
            <a:r>
              <a:rPr lang="en-US" sz="1080">
                <a:solidFill>
                  <a:schemeClr val="dk2"/>
                </a:solidFill>
              </a:rPr>
              <a:t>전체 변환 프로세스에 포함된 디코딩: OpenNMT-tf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Trebuchet MS"/>
              <a:buNone/>
            </a:pPr>
            <a:r>
              <a:rPr lang="en-US" sz="1260">
                <a:solidFill>
                  <a:schemeClr val="dk2"/>
                </a:solidFill>
              </a:rPr>
              <a:t>FP32, FP16, INT8 지원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Trebuchet MS"/>
              <a:buNone/>
            </a:pPr>
            <a:r>
              <a:rPr lang="en-US" sz="1260">
                <a:solidFill>
                  <a:schemeClr val="dk2"/>
                </a:solidFill>
              </a:rPr>
              <a:t>C++  API와 TensorFlow/PyTorch OP 제공</a:t>
            </a:r>
            <a:endParaRPr sz="126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Trebuchet MS"/>
              <a:buNone/>
            </a:pPr>
            <a:r>
              <a:rPr lang="en-US" sz="1260">
                <a:solidFill>
                  <a:schemeClr val="dk2"/>
                </a:solidFill>
              </a:rPr>
              <a:t>Triton Inference Server 를 위한 FasterTransformer 백엔드 (알파): 수십억개의 파라미터를 가진 multi-GPU, multi-node models (GPT 와 T5)</a:t>
            </a:r>
            <a:endParaRPr/>
          </a:p>
        </p:txBody>
      </p:sp>
      <p:pic>
        <p:nvPicPr>
          <p:cNvPr id="1409" name="Google Shape;140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56" y="1323267"/>
            <a:ext cx="2290710" cy="466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42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FASTERTRANSFORMER</a:t>
            </a:r>
            <a:endParaRPr sz="320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1" name="Google Shape;1411;p42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요약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2" name="Google Shape;1412;p42"/>
          <p:cNvSpPr txBox="1"/>
          <p:nvPr/>
        </p:nvSpPr>
        <p:spPr>
          <a:xfrm>
            <a:off x="0" y="5741565"/>
            <a:ext cx="611111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>
                <a:solidFill>
                  <a:srgbClr val="004E49"/>
                </a:solidFill>
                <a:latin typeface="Arial"/>
                <a:ea typeface="Arial"/>
                <a:cs typeface="Arial"/>
                <a:sym typeface="Arial"/>
              </a:rPr>
              <a:t>Bo Yang Hsueh, NVIDIA, GTC 2020 : In-depth video about Faster Transformer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https://developer.nvidia.com/gtc/2020/video/s21417-vid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3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FASTERTRANSFORMER</a:t>
            </a:r>
            <a:endParaRPr sz="320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8" name="Google Shape;1418;p43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요약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9" name="Google Shape;1419;p43"/>
          <p:cNvSpPr txBox="1"/>
          <p:nvPr/>
        </p:nvSpPr>
        <p:spPr>
          <a:xfrm>
            <a:off x="0" y="5741565"/>
            <a:ext cx="611111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>
                <a:solidFill>
                  <a:srgbClr val="004E49"/>
                </a:solidFill>
                <a:latin typeface="Arial"/>
                <a:ea typeface="Arial"/>
                <a:cs typeface="Arial"/>
                <a:sym typeface="Arial"/>
              </a:rPr>
              <a:t>Bo Yang Hsueh, NVIDIA, GTC 2020 : In-depth video about Faster Transformer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https://developer.nvidia.com/gtc/2020/video/s21417-vid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3"/>
          <p:cNvSpPr txBox="1"/>
          <p:nvPr/>
        </p:nvSpPr>
        <p:spPr>
          <a:xfrm>
            <a:off x="498348" y="2005277"/>
            <a:ext cx="3954011" cy="349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체크포인트 컨버터</a:t>
            </a:r>
            <a:endParaRPr sz="1100" b="1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Huggingface</a:t>
            </a:r>
            <a:endParaRPr sz="1100" b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Megatron</a:t>
            </a:r>
            <a:endParaRPr/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Nemo Megatron</a:t>
            </a:r>
            <a:endParaRPr/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TensorFlow 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자료형</a:t>
            </a:r>
            <a:endParaRPr sz="1100" b="1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0"/>
              <a:buFont typeface="Arial"/>
              <a:buChar char="•"/>
            </a:pPr>
            <a:r>
              <a:rPr lang="en-US" sz="86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FP32</a:t>
            </a:r>
            <a:endParaRPr/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FP16</a:t>
            </a:r>
            <a:endParaRPr/>
          </a:p>
          <a:p>
            <a:pPr marL="742984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 INT8  weight only PTQ for bs 1 and 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None/>
            </a:pPr>
            <a:endParaRPr sz="1440" b="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1" name="Google Shape;1421;p43"/>
          <p:cNvSpPr txBox="1"/>
          <p:nvPr/>
        </p:nvSpPr>
        <p:spPr>
          <a:xfrm>
            <a:off x="5418034" y="2005277"/>
            <a:ext cx="5486400" cy="395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특징</a:t>
            </a:r>
            <a:endParaRPr sz="1100" b="1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 multi-node 추론</a:t>
            </a:r>
            <a:endParaRPr sz="10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다이내믹 랜덤 시드</a:t>
            </a:r>
            <a:endParaRPr sz="10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토큰 중지</a:t>
            </a:r>
            <a:endParaRPr sz="10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Beam search 와  sampling 은 모두 지원</a:t>
            </a:r>
            <a:endParaRPr sz="10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FP32, FP16, INT8 추론</a:t>
            </a:r>
            <a:endParaRPr sz="11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프레임워크</a:t>
            </a:r>
            <a:endParaRPr sz="1100" b="1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</a:t>
            </a:r>
            <a:endParaRPr/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</a:t>
            </a:r>
            <a:endParaRPr sz="10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C++</a:t>
            </a:r>
            <a:endParaRPr/>
          </a:p>
          <a:p>
            <a:pPr marL="628650" marR="0" lvl="1" indent="-171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Triton backend</a:t>
            </a:r>
            <a:endParaRPr sz="1100" b="0" i="0" u="none" strike="noStrike" cap="none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4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최적화 기법</a:t>
            </a:r>
            <a:endParaRPr/>
          </a:p>
        </p:txBody>
      </p:sp>
      <p:sp>
        <p:nvSpPr>
          <p:cNvPr id="1428" name="Google Shape;1428;p44"/>
          <p:cNvSpPr txBox="1"/>
          <p:nvPr/>
        </p:nvSpPr>
        <p:spPr>
          <a:xfrm>
            <a:off x="596347" y="1469131"/>
            <a:ext cx="5838635" cy="369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i="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Trebuchet MS"/>
              <a:buAutoNum type="arabicPeriod"/>
            </a:pP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레이어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퓨전</a:t>
            </a:r>
            <a:endParaRPr sz="14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Trebuchet MS"/>
              <a:buAutoNum type="arabicPeriod"/>
            </a:pP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자기회귀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모델에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대한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추론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최적화</a:t>
            </a:r>
            <a:b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메모리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최적화</a:t>
            </a:r>
            <a:b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병렬화와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노드간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노드내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통신을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활성화하기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MPI와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NCCL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MatMul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커널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자동튜닝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(GEMM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자동튜닝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낮은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정밀도로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추론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양자화</a:t>
            </a:r>
            <a:b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1400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기타</a:t>
            </a:r>
            <a:r>
              <a:rPr lang="en-US"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Trebuchet MS"/>
              <a:buAutoNum type="arabicPeriod"/>
            </a:pP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급격하게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빠른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C++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BeamSearch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sz="12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Trebuchet MS"/>
              <a:buAutoNum type="arabicPeriod"/>
            </a:pP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텐서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병렬화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8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모드에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최적화된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올-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리듀스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모델의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8개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파트가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8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GPU로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분할된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경우</a:t>
            </a:r>
            <a:r>
              <a:rPr lang="en-US" sz="12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45"/>
          <p:cNvSpPr txBox="1">
            <a:spLocks noGrp="1"/>
          </p:cNvSpPr>
          <p:nvPr>
            <p:ph type="title"/>
          </p:nvPr>
        </p:nvSpPr>
        <p:spPr>
          <a:xfrm>
            <a:off x="498349" y="521210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최적화는 다음과 같은 결과를 낳습니다.</a:t>
            </a:r>
            <a:endParaRPr/>
          </a:p>
        </p:txBody>
      </p:sp>
      <p:sp>
        <p:nvSpPr>
          <p:cNvPr id="1435" name="Google Shape;1435;p45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7" y="1350869"/>
            <a:ext cx="6984994" cy="16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1557" y="3854484"/>
            <a:ext cx="7173350" cy="1747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45"/>
          <p:cNvSpPr txBox="1"/>
          <p:nvPr/>
        </p:nvSpPr>
        <p:spPr>
          <a:xfrm>
            <a:off x="0" y="1953972"/>
            <a:ext cx="1828799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프레임워크의 인코더 추론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9" name="Google Shape;1439;p45"/>
          <p:cNvSpPr txBox="1"/>
          <p:nvPr/>
        </p:nvSpPr>
        <p:spPr>
          <a:xfrm>
            <a:off x="146867" y="4694979"/>
            <a:ext cx="1828799" cy="4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FasterTransformer 의 인코더 추론</a:t>
            </a:r>
            <a:endParaRPr sz="126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0" name="Google Shape;1440;p45"/>
          <p:cNvSpPr/>
          <p:nvPr/>
        </p:nvSpPr>
        <p:spPr>
          <a:xfrm>
            <a:off x="5409489" y="3047167"/>
            <a:ext cx="1110953" cy="660422"/>
          </a:xfrm>
          <a:prstGeom prst="downArrow">
            <a:avLst>
              <a:gd name="adj1" fmla="val 34615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45"/>
          <p:cNvSpPr txBox="1"/>
          <p:nvPr/>
        </p:nvSpPr>
        <p:spPr>
          <a:xfrm>
            <a:off x="0" y="5741565"/>
            <a:ext cx="611111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>
                <a:solidFill>
                  <a:srgbClr val="004E49"/>
                </a:solidFill>
                <a:latin typeface="Arial"/>
                <a:ea typeface="Arial"/>
                <a:cs typeface="Arial"/>
                <a:sym typeface="Arial"/>
              </a:rPr>
              <a:t>Bo Yang Hsueh, NVIDIA, GTC 2020 : In-depth video about Faster Transformer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https://developer.nvidia.com/gtc/2020/video/s21417-vid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6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TRITON INFERENCE SERVER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7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TRITON: 추론 서버 아키텍쳐</a:t>
            </a:r>
            <a:endParaRPr/>
          </a:p>
        </p:txBody>
      </p:sp>
      <p:sp>
        <p:nvSpPr>
          <p:cNvPr id="1454" name="Google Shape;1454;p47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/>
              <a:t>사용하기 편리함</a:t>
            </a:r>
            <a:endParaRPr sz="2400"/>
          </a:p>
        </p:txBody>
      </p:sp>
      <p:sp>
        <p:nvSpPr>
          <p:cNvPr id="1455" name="Google Shape;1455;p47"/>
          <p:cNvSpPr/>
          <p:nvPr/>
        </p:nvSpPr>
        <p:spPr>
          <a:xfrm>
            <a:off x="3269674" y="4670735"/>
            <a:ext cx="489527" cy="2692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47"/>
          <p:cNvSpPr txBox="1"/>
          <p:nvPr/>
        </p:nvSpPr>
        <p:spPr>
          <a:xfrm>
            <a:off x="5549777" y="3002194"/>
            <a:ext cx="4683512" cy="115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사전 학습된 뉴럴 네트워크는 DGX에 배치되고 TRITON으로 추론할 수 있음.</a:t>
            </a:r>
            <a:endParaRPr sz="1400">
              <a:solidFill>
                <a:schemeClr val="accent4"/>
              </a:solidFill>
              <a:highlight>
                <a:srgbClr val="FFFF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57" name="Google Shape;14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76" y="1404126"/>
            <a:ext cx="3551278" cy="44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7"/>
          <p:cNvSpPr/>
          <p:nvPr/>
        </p:nvSpPr>
        <p:spPr>
          <a:xfrm>
            <a:off x="9890389" y="5806645"/>
            <a:ext cx="342900" cy="280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47"/>
          <p:cNvSpPr/>
          <p:nvPr/>
        </p:nvSpPr>
        <p:spPr>
          <a:xfrm>
            <a:off x="343668" y="2559093"/>
            <a:ext cx="4142416" cy="3247552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A100 #1</a:t>
            </a:r>
            <a:b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47"/>
          <p:cNvSpPr/>
          <p:nvPr/>
        </p:nvSpPr>
        <p:spPr>
          <a:xfrm>
            <a:off x="343668" y="1455763"/>
            <a:ext cx="4142416" cy="1013748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애플리케이션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8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개발자는 모델 및 애플리케이션에 집중할 수 있음</a:t>
            </a:r>
            <a:endParaRPr/>
          </a:p>
        </p:txBody>
      </p:sp>
      <p:sp>
        <p:nvSpPr>
          <p:cNvPr id="1467" name="Google Shape;1467;p48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추론을 위해 모델 배포 파이프라인을 관리하는 Triton</a:t>
            </a:r>
            <a:endParaRPr/>
          </a:p>
        </p:txBody>
      </p:sp>
      <p:sp>
        <p:nvSpPr>
          <p:cNvPr id="1468" name="Google Shape;1468;p48"/>
          <p:cNvSpPr txBox="1"/>
          <p:nvPr/>
        </p:nvSpPr>
        <p:spPr>
          <a:xfrm>
            <a:off x="524677" y="4435578"/>
            <a:ext cx="2117408" cy="121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유연성과 일관성을 위한 모든 주요 프레임워크 백엔드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높은 처리량과 활용률, 낮은 TCO를 위한 동시 모델 실행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표준 HTTP/gRPC 통신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9" name="Google Shape;1469;p48"/>
          <p:cNvGrpSpPr/>
          <p:nvPr/>
        </p:nvGrpSpPr>
        <p:grpSpPr>
          <a:xfrm>
            <a:off x="445371" y="3002076"/>
            <a:ext cx="2384812" cy="804197"/>
            <a:chOff x="742285" y="4313918"/>
            <a:chExt cx="3974685" cy="1340330"/>
          </a:xfrm>
        </p:grpSpPr>
        <p:pic>
          <p:nvPicPr>
            <p:cNvPr id="1470" name="Google Shape;147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7363" y="4463945"/>
              <a:ext cx="1382610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2285" y="5282282"/>
              <a:ext cx="1253670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57895" y="4313918"/>
              <a:ext cx="1401118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Google Shape;1473;p48"/>
            <p:cNvSpPr txBox="1"/>
            <p:nvPr/>
          </p:nvSpPr>
          <p:spPr>
            <a:xfrm>
              <a:off x="3471116" y="5082516"/>
              <a:ext cx="1245854" cy="45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00" rIns="54850" bIns="27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8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sz="14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4" name="Google Shape;1474;p48" descr="ONNX Runtime | Hom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77422" y="5197048"/>
              <a:ext cx="134368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5" name="Google Shape;1475;p48"/>
          <p:cNvSpPr txBox="1"/>
          <p:nvPr/>
        </p:nvSpPr>
        <p:spPr>
          <a:xfrm>
            <a:off x="5978200" y="4291339"/>
            <a:ext cx="2117408" cy="55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다양한 사용 사례에 사용되는 다양한 유형의 추론 쿼리 지원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8"/>
          <p:cNvSpPr txBox="1"/>
          <p:nvPr/>
        </p:nvSpPr>
        <p:spPr>
          <a:xfrm>
            <a:off x="8649421" y="4291339"/>
            <a:ext cx="2117408" cy="55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지연 시간 제약 조건에서 처리량을 최대화 하는 동적 배치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48"/>
          <p:cNvGrpSpPr/>
          <p:nvPr/>
        </p:nvGrpSpPr>
        <p:grpSpPr>
          <a:xfrm>
            <a:off x="5818756" y="3040836"/>
            <a:ext cx="2436297" cy="835474"/>
            <a:chOff x="9697925" y="4378521"/>
            <a:chExt cx="4060495" cy="1392457"/>
          </a:xfrm>
        </p:grpSpPr>
        <p:sp>
          <p:nvSpPr>
            <p:cNvPr id="1478" name="Google Shape;1478;p48"/>
            <p:cNvSpPr txBox="1"/>
            <p:nvPr/>
          </p:nvSpPr>
          <p:spPr>
            <a:xfrm>
              <a:off x="9697925" y="5457042"/>
              <a:ext cx="1114425" cy="31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00" rIns="54850" bIns="274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Real time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8"/>
            <p:cNvSpPr txBox="1"/>
            <p:nvPr/>
          </p:nvSpPr>
          <p:spPr>
            <a:xfrm>
              <a:off x="10745793" y="5457043"/>
              <a:ext cx="1114425" cy="31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00" rIns="54850" bIns="274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Batch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8"/>
            <p:cNvSpPr txBox="1"/>
            <p:nvPr/>
          </p:nvSpPr>
          <p:spPr>
            <a:xfrm>
              <a:off x="11564708" y="5457043"/>
              <a:ext cx="1114425" cy="31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00" rIns="54850" bIns="274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Stream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8"/>
            <p:cNvSpPr txBox="1"/>
            <p:nvPr/>
          </p:nvSpPr>
          <p:spPr>
            <a:xfrm>
              <a:off x="12523167" y="5457043"/>
              <a:ext cx="1235253" cy="31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00" rIns="54850" bIns="274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Ensemble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2" name="Google Shape;1482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9935097" y="4556365"/>
              <a:ext cx="640080" cy="640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3" name="Google Shape;1483;p48"/>
            <p:cNvGrpSpPr/>
            <p:nvPr/>
          </p:nvGrpSpPr>
          <p:grpSpPr>
            <a:xfrm>
              <a:off x="11014111" y="4602084"/>
              <a:ext cx="461079" cy="548640"/>
              <a:chOff x="3881136" y="2811293"/>
              <a:chExt cx="461079" cy="548640"/>
            </a:xfrm>
          </p:grpSpPr>
          <p:grpSp>
            <p:nvGrpSpPr>
              <p:cNvPr id="1484" name="Google Shape;1484;p48"/>
              <p:cNvGrpSpPr/>
              <p:nvPr/>
            </p:nvGrpSpPr>
            <p:grpSpPr>
              <a:xfrm>
                <a:off x="3881136" y="2811293"/>
                <a:ext cx="461079" cy="548640"/>
                <a:chOff x="633302" y="3426609"/>
                <a:chExt cx="223520" cy="478632"/>
              </a:xfrm>
            </p:grpSpPr>
            <p:sp>
              <p:nvSpPr>
                <p:cNvPr id="1485" name="Google Shape;1485;p48"/>
                <p:cNvSpPr/>
                <p:nvPr/>
              </p:nvSpPr>
              <p:spPr>
                <a:xfrm>
                  <a:off x="633302" y="3426609"/>
                  <a:ext cx="223520" cy="478632"/>
                </a:xfrm>
                <a:prstGeom prst="rect">
                  <a:avLst/>
                </a:prstGeom>
                <a:solidFill>
                  <a:srgbClr val="7F7F7F"/>
                </a:solidFill>
                <a:ln w="127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54850" tIns="27400" rIns="54850" bIns="274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8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1486" name="Google Shape;1486;p48"/>
                <p:cNvCxnSpPr/>
                <p:nvPr/>
              </p:nvCxnSpPr>
              <p:spPr>
                <a:xfrm>
                  <a:off x="678102" y="3426609"/>
                  <a:ext cx="0" cy="47863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7" name="Google Shape;1487;p48"/>
                <p:cNvCxnSpPr/>
                <p:nvPr/>
              </p:nvCxnSpPr>
              <p:spPr>
                <a:xfrm>
                  <a:off x="725727" y="3426609"/>
                  <a:ext cx="0" cy="47863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8" name="Google Shape;1488;p48"/>
                <p:cNvCxnSpPr/>
                <p:nvPr/>
              </p:nvCxnSpPr>
              <p:spPr>
                <a:xfrm>
                  <a:off x="773352" y="3426609"/>
                  <a:ext cx="0" cy="47863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9" name="Google Shape;1489;p48"/>
                <p:cNvCxnSpPr/>
                <p:nvPr/>
              </p:nvCxnSpPr>
              <p:spPr>
                <a:xfrm>
                  <a:off x="820977" y="3426609"/>
                  <a:ext cx="0" cy="47863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0" name="Google Shape;1490;p48"/>
                <p:cNvCxnSpPr/>
                <p:nvPr/>
              </p:nvCxnSpPr>
              <p:spPr>
                <a:xfrm>
                  <a:off x="633302" y="3467090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1" name="Google Shape;1491;p48"/>
                <p:cNvCxnSpPr/>
                <p:nvPr/>
              </p:nvCxnSpPr>
              <p:spPr>
                <a:xfrm>
                  <a:off x="633302" y="3507571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2" name="Google Shape;1492;p48"/>
                <p:cNvCxnSpPr/>
                <p:nvPr/>
              </p:nvCxnSpPr>
              <p:spPr>
                <a:xfrm>
                  <a:off x="633302" y="3548052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3" name="Google Shape;1493;p48"/>
                <p:cNvCxnSpPr/>
                <p:nvPr/>
              </p:nvCxnSpPr>
              <p:spPr>
                <a:xfrm>
                  <a:off x="633302" y="3588533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4" name="Google Shape;1494;p48"/>
                <p:cNvCxnSpPr/>
                <p:nvPr/>
              </p:nvCxnSpPr>
              <p:spPr>
                <a:xfrm>
                  <a:off x="633302" y="3629014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5" name="Google Shape;1495;p48"/>
                <p:cNvCxnSpPr/>
                <p:nvPr/>
              </p:nvCxnSpPr>
              <p:spPr>
                <a:xfrm>
                  <a:off x="633302" y="3669495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6" name="Google Shape;1496;p48"/>
                <p:cNvCxnSpPr/>
                <p:nvPr/>
              </p:nvCxnSpPr>
              <p:spPr>
                <a:xfrm>
                  <a:off x="633302" y="3709975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7" name="Google Shape;1497;p48"/>
                <p:cNvCxnSpPr/>
                <p:nvPr/>
              </p:nvCxnSpPr>
              <p:spPr>
                <a:xfrm>
                  <a:off x="633302" y="3750456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8" name="Google Shape;1498;p48"/>
                <p:cNvCxnSpPr/>
                <p:nvPr/>
              </p:nvCxnSpPr>
              <p:spPr>
                <a:xfrm>
                  <a:off x="633302" y="3790937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9" name="Google Shape;1499;p48"/>
                <p:cNvCxnSpPr/>
                <p:nvPr/>
              </p:nvCxnSpPr>
              <p:spPr>
                <a:xfrm>
                  <a:off x="633302" y="3831418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0" name="Google Shape;1500;p48"/>
                <p:cNvCxnSpPr/>
                <p:nvPr/>
              </p:nvCxnSpPr>
              <p:spPr>
                <a:xfrm>
                  <a:off x="633302" y="3871899"/>
                  <a:ext cx="223520" cy="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501" name="Google Shape;1501;p48"/>
              <p:cNvSpPr/>
              <p:nvPr/>
            </p:nvSpPr>
            <p:spPr>
              <a:xfrm>
                <a:off x="3881136" y="3136106"/>
                <a:ext cx="288896" cy="22382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54850" tIns="27400" rIns="54850" bIns="27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8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02" name="Google Shape;1502;p48" descr="Voi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779760" y="46020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3" name="Google Shape;1503;p48"/>
            <p:cNvGrpSpPr/>
            <p:nvPr/>
          </p:nvGrpSpPr>
          <p:grpSpPr>
            <a:xfrm>
              <a:off x="12692367" y="4378521"/>
              <a:ext cx="866881" cy="995767"/>
              <a:chOff x="12492867" y="4794063"/>
              <a:chExt cx="866881" cy="995767"/>
            </a:xfrm>
          </p:grpSpPr>
          <p:sp>
            <p:nvSpPr>
              <p:cNvPr id="1504" name="Google Shape;1504;p48"/>
              <p:cNvSpPr/>
              <p:nvPr/>
            </p:nvSpPr>
            <p:spPr>
              <a:xfrm>
                <a:off x="12753599" y="5200494"/>
                <a:ext cx="322218" cy="18288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4850" tIns="27400" rIns="54850" bIns="27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8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8"/>
              <p:cNvSpPr/>
              <p:nvPr/>
            </p:nvSpPr>
            <p:spPr>
              <a:xfrm>
                <a:off x="12753599" y="4794063"/>
                <a:ext cx="322218" cy="18288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4850" tIns="27400" rIns="54850" bIns="27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8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8"/>
              <p:cNvSpPr/>
              <p:nvPr/>
            </p:nvSpPr>
            <p:spPr>
              <a:xfrm>
                <a:off x="13037530" y="5606950"/>
                <a:ext cx="322218" cy="18288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4850" tIns="27400" rIns="54850" bIns="27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8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8"/>
              <p:cNvSpPr/>
              <p:nvPr/>
            </p:nvSpPr>
            <p:spPr>
              <a:xfrm>
                <a:off x="12492867" y="5601476"/>
                <a:ext cx="322218" cy="18288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4850" tIns="27400" rIns="54850" bIns="27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8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8" name="Google Shape;1508;p48"/>
              <p:cNvCxnSpPr>
                <a:stCxn id="1504" idx="2"/>
                <a:endCxn id="1507" idx="0"/>
              </p:cNvCxnSpPr>
              <p:nvPr/>
            </p:nvCxnSpPr>
            <p:spPr>
              <a:xfrm flipH="1">
                <a:off x="12654008" y="5383374"/>
                <a:ext cx="260700" cy="218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09" name="Google Shape;1509;p48"/>
              <p:cNvCxnSpPr>
                <a:stCxn id="1504" idx="2"/>
                <a:endCxn id="1506" idx="0"/>
              </p:cNvCxnSpPr>
              <p:nvPr/>
            </p:nvCxnSpPr>
            <p:spPr>
              <a:xfrm>
                <a:off x="12914708" y="5383374"/>
                <a:ext cx="283800" cy="223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10" name="Google Shape;1510;p48"/>
              <p:cNvCxnSpPr/>
              <p:nvPr/>
            </p:nvCxnSpPr>
            <p:spPr>
              <a:xfrm>
                <a:off x="12914708" y="4976943"/>
                <a:ext cx="0" cy="223551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pic>
        <p:nvPicPr>
          <p:cNvPr id="1511" name="Google Shape;151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22516" y="3144202"/>
            <a:ext cx="771221" cy="493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2" name="Google Shape;1512;p48"/>
          <p:cNvCxnSpPr/>
          <p:nvPr/>
        </p:nvCxnSpPr>
        <p:spPr>
          <a:xfrm>
            <a:off x="445372" y="4033413"/>
            <a:ext cx="23192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3" name="Google Shape;1513;p48"/>
          <p:cNvCxnSpPr/>
          <p:nvPr/>
        </p:nvCxnSpPr>
        <p:spPr>
          <a:xfrm>
            <a:off x="5877289" y="4033413"/>
            <a:ext cx="23192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4" name="Google Shape;1514;p48"/>
          <p:cNvCxnSpPr/>
          <p:nvPr/>
        </p:nvCxnSpPr>
        <p:spPr>
          <a:xfrm>
            <a:off x="8720573" y="4033413"/>
            <a:ext cx="197510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5" name="Google Shape;1515;p48"/>
          <p:cNvSpPr txBox="1"/>
          <p:nvPr/>
        </p:nvSpPr>
        <p:spPr>
          <a:xfrm>
            <a:off x="748418" y="2294293"/>
            <a:ext cx="1746990" cy="2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멀티 프레임워크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8"/>
          <p:cNvSpPr txBox="1"/>
          <p:nvPr/>
        </p:nvSpPr>
        <p:spPr>
          <a:xfrm>
            <a:off x="3344197" y="2194586"/>
            <a:ext cx="1746990" cy="45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와 CPU에 대한 추론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8"/>
          <p:cNvSpPr txBox="1"/>
          <p:nvPr/>
        </p:nvSpPr>
        <p:spPr>
          <a:xfrm>
            <a:off x="6163408" y="2294293"/>
            <a:ext cx="1746990" cy="2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다른 유형의 쿼리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48"/>
          <p:cNvSpPr txBox="1"/>
          <p:nvPr/>
        </p:nvSpPr>
        <p:spPr>
          <a:xfrm>
            <a:off x="8816642" y="2294292"/>
            <a:ext cx="1746990" cy="2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다이내믹 배칭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48"/>
          <p:cNvSpPr txBox="1"/>
          <p:nvPr/>
        </p:nvSpPr>
        <p:spPr>
          <a:xfrm>
            <a:off x="3174894" y="4291820"/>
            <a:ext cx="2117408" cy="105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GPU &amp; CPU 에 대한 추론 서빙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클라우드 | 데이터 센터 | 엣지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베어 메탈 | 가상화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0" name="Google Shape;1520;p48"/>
          <p:cNvGrpSpPr/>
          <p:nvPr/>
        </p:nvGrpSpPr>
        <p:grpSpPr>
          <a:xfrm>
            <a:off x="3222232" y="2946668"/>
            <a:ext cx="2022733" cy="856744"/>
            <a:chOff x="9194204" y="4440341"/>
            <a:chExt cx="3371221" cy="1427906"/>
          </a:xfrm>
        </p:grpSpPr>
        <p:grpSp>
          <p:nvGrpSpPr>
            <p:cNvPr id="1521" name="Google Shape;1521;p48"/>
            <p:cNvGrpSpPr/>
            <p:nvPr/>
          </p:nvGrpSpPr>
          <p:grpSpPr>
            <a:xfrm>
              <a:off x="11096547" y="4440341"/>
              <a:ext cx="496715" cy="694339"/>
              <a:chOff x="29784344" y="16795730"/>
              <a:chExt cx="496715" cy="694339"/>
            </a:xfrm>
          </p:grpSpPr>
          <p:pic>
            <p:nvPicPr>
              <p:cNvPr id="1522" name="Google Shape;1522;p4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9817966" y="1679573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3" name="Google Shape;1523;p48"/>
              <p:cNvSpPr/>
              <p:nvPr/>
            </p:nvSpPr>
            <p:spPr>
              <a:xfrm>
                <a:off x="29784344" y="17243888"/>
                <a:ext cx="496715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850" tIns="27400" rIns="54850" bIns="274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rgbClr val="26262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24" name="Google Shape;1524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194204" y="5228167"/>
              <a:ext cx="968121" cy="640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5" name="Google Shape;1525;p48"/>
            <p:cNvGrpSpPr/>
            <p:nvPr/>
          </p:nvGrpSpPr>
          <p:grpSpPr>
            <a:xfrm>
              <a:off x="11593262" y="5289689"/>
              <a:ext cx="972163" cy="548640"/>
              <a:chOff x="3562751" y="5524439"/>
              <a:chExt cx="602099" cy="339795"/>
            </a:xfrm>
          </p:grpSpPr>
          <p:pic>
            <p:nvPicPr>
              <p:cNvPr id="1526" name="Google Shape;1526;p4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3562751" y="5524439"/>
                <a:ext cx="246626" cy="33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7" name="Google Shape;1527;p48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3877380" y="5586522"/>
                <a:ext cx="287470" cy="271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8" name="Google Shape;1528;p48"/>
            <p:cNvGrpSpPr/>
            <p:nvPr/>
          </p:nvGrpSpPr>
          <p:grpSpPr>
            <a:xfrm>
              <a:off x="10357979" y="5313868"/>
              <a:ext cx="1020678" cy="548640"/>
              <a:chOff x="5610233" y="5339089"/>
              <a:chExt cx="495192" cy="266178"/>
            </a:xfrm>
          </p:grpSpPr>
          <p:pic>
            <p:nvPicPr>
              <p:cNvPr id="1529" name="Google Shape;1529;p48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5918422" y="5339089"/>
                <a:ext cx="187003" cy="266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0" name="Google Shape;1530;p48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 flipH="1">
                <a:off x="5610233" y="5339089"/>
                <a:ext cx="288665" cy="2661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1" name="Google Shape;1531;p48"/>
            <p:cNvGrpSpPr/>
            <p:nvPr/>
          </p:nvGrpSpPr>
          <p:grpSpPr>
            <a:xfrm>
              <a:off x="10317317" y="4452225"/>
              <a:ext cx="516730" cy="692040"/>
              <a:chOff x="17883044" y="16489670"/>
              <a:chExt cx="2743369" cy="3674113"/>
            </a:xfrm>
          </p:grpSpPr>
          <p:pic>
            <p:nvPicPr>
              <p:cNvPr id="1532" name="Google Shape;1532;p48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8079713" y="16489670"/>
                <a:ext cx="2546700" cy="2427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3" name="Google Shape;1533;p48"/>
              <p:cNvSpPr/>
              <p:nvPr/>
            </p:nvSpPr>
            <p:spPr>
              <a:xfrm>
                <a:off x="17883044" y="18856779"/>
                <a:ext cx="2637099" cy="1307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850" tIns="27400" rIns="54850" bIns="274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rgbClr val="26262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GPU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34" name="Google Shape;1534;p48"/>
          <p:cNvCxnSpPr/>
          <p:nvPr/>
        </p:nvCxnSpPr>
        <p:spPr>
          <a:xfrm>
            <a:off x="3081454" y="3999451"/>
            <a:ext cx="230428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5" name="Google Shape;1535;p48"/>
          <p:cNvSpPr/>
          <p:nvPr/>
        </p:nvSpPr>
        <p:spPr>
          <a:xfrm>
            <a:off x="9890389" y="5806645"/>
            <a:ext cx="342900" cy="280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9"/>
          <p:cNvSpPr txBox="1">
            <a:spLocks noGrp="1"/>
          </p:cNvSpPr>
          <p:nvPr>
            <p:ph type="title"/>
          </p:nvPr>
        </p:nvSpPr>
        <p:spPr>
          <a:xfrm>
            <a:off x="498348" y="33778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모델 앙상블</a:t>
            </a:r>
            <a:endParaRPr/>
          </a:p>
        </p:txBody>
      </p:sp>
      <p:pic>
        <p:nvPicPr>
          <p:cNvPr id="1542" name="Google Shape;1542;p49" descr="https://lh5.googleusercontent.com/6q5EsGUh5stXemV8bYzvXvdQ9wIwQ6aDa3P0b8g45AM7Kx4tkiICoAXcQ8XofGzpLyGjEFNsLr0rBinHWeifFm7t4aYa8I1Y30-P2rQn4ailPa9NdJrTUhHQfBs4vWkzHWBXI2slTy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4248" y="1196027"/>
            <a:ext cx="3802102" cy="4486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49"/>
          <p:cNvGrpSpPr/>
          <p:nvPr/>
        </p:nvGrpSpPr>
        <p:grpSpPr>
          <a:xfrm>
            <a:off x="3956540" y="1767784"/>
            <a:ext cx="510556" cy="493776"/>
            <a:chOff x="18963221" y="15170216"/>
            <a:chExt cx="1786941" cy="1728218"/>
          </a:xfrm>
        </p:grpSpPr>
        <p:sp>
          <p:nvSpPr>
            <p:cNvPr id="1544" name="Google Shape;1544;p49"/>
            <p:cNvSpPr txBox="1"/>
            <p:nvPr/>
          </p:nvSpPr>
          <p:spPr>
            <a:xfrm>
              <a:off x="18973150" y="15625903"/>
              <a:ext cx="1777012" cy="969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850" tIns="27425" rIns="54850" bIns="274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 </a:t>
              </a:r>
              <a:r>
                <a:rPr lang="en-US" sz="720" b="1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 logic</a:t>
              </a:r>
              <a:endParaRPr sz="72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963221" y="15170216"/>
              <a:ext cx="1728219" cy="1728218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6" name="Google Shape;1546;p49"/>
          <p:cNvSpPr txBox="1"/>
          <p:nvPr/>
        </p:nvSpPr>
        <p:spPr>
          <a:xfrm flipH="1">
            <a:off x="3724248" y="2296082"/>
            <a:ext cx="97514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7" name="Google Shape;1547;p49"/>
          <p:cNvSpPr txBox="1"/>
          <p:nvPr/>
        </p:nvSpPr>
        <p:spPr>
          <a:xfrm flipH="1">
            <a:off x="2613486" y="4685712"/>
            <a:ext cx="97514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#0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8" name="Google Shape;1548;p49"/>
          <p:cNvSpPr txBox="1"/>
          <p:nvPr/>
        </p:nvSpPr>
        <p:spPr>
          <a:xfrm flipH="1">
            <a:off x="7528055" y="4694396"/>
            <a:ext cx="97514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#1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9" name="Google Shape;1549;p49"/>
          <p:cNvSpPr/>
          <p:nvPr/>
        </p:nvSpPr>
        <p:spPr>
          <a:xfrm>
            <a:off x="3867151" y="1161505"/>
            <a:ext cx="2899192" cy="246434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9"/>
          <p:cNvSpPr/>
          <p:nvPr/>
        </p:nvSpPr>
        <p:spPr>
          <a:xfrm>
            <a:off x="5697393" y="3739747"/>
            <a:ext cx="2899191" cy="1977448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9"/>
          <p:cNvSpPr/>
          <p:nvPr/>
        </p:nvSpPr>
        <p:spPr>
          <a:xfrm>
            <a:off x="2611781" y="3739747"/>
            <a:ext cx="2938119" cy="1977448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49"/>
          <p:cNvSpPr txBox="1"/>
          <p:nvPr/>
        </p:nvSpPr>
        <p:spPr>
          <a:xfrm>
            <a:off x="6699721" y="1684748"/>
            <a:ext cx="88473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DGX A100</a:t>
            </a:r>
            <a:endParaRPr/>
          </a:p>
        </p:txBody>
      </p:sp>
      <p:sp>
        <p:nvSpPr>
          <p:cNvPr id="1553" name="Google Shape;1553;p49"/>
          <p:cNvSpPr txBox="1"/>
          <p:nvPr/>
        </p:nvSpPr>
        <p:spPr>
          <a:xfrm>
            <a:off x="386156" y="804070"/>
            <a:ext cx="2468945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TRITON에서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하나의 거대한 모델의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파트들을 위해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파이프라인을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쉽게 만들 수 있음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 자세하게 알아봅시다.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50"/>
          <p:cNvSpPr txBox="1">
            <a:spLocks noGrp="1"/>
          </p:cNvSpPr>
          <p:nvPr>
            <p:ph type="title"/>
          </p:nvPr>
        </p:nvSpPr>
        <p:spPr>
          <a:xfrm>
            <a:off x="498348" y="33778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모델 앙상블</a:t>
            </a:r>
            <a:endParaRPr/>
          </a:p>
        </p:txBody>
      </p:sp>
      <p:sp>
        <p:nvSpPr>
          <p:cNvPr id="1560" name="Google Shape;1560;p50"/>
          <p:cNvSpPr txBox="1"/>
          <p:nvPr/>
        </p:nvSpPr>
        <p:spPr>
          <a:xfrm>
            <a:off x="386163" y="804071"/>
            <a:ext cx="2468946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TRITON에서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하나의 거대한 모델의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파트들을 위해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파이프라인을 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쉽게 만들 수 있음</a:t>
            </a:r>
            <a:endParaRPr sz="18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1" name="Google Shape;1561;p50"/>
          <p:cNvSpPr/>
          <p:nvPr/>
        </p:nvSpPr>
        <p:spPr>
          <a:xfrm>
            <a:off x="3560277" y="1169306"/>
            <a:ext cx="2385060" cy="35814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입력 텍스트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50"/>
          <p:cNvSpPr/>
          <p:nvPr/>
        </p:nvSpPr>
        <p:spPr>
          <a:xfrm>
            <a:off x="2735997" y="1858737"/>
            <a:ext cx="4033620" cy="3379647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50"/>
          <p:cNvSpPr/>
          <p:nvPr/>
        </p:nvSpPr>
        <p:spPr>
          <a:xfrm>
            <a:off x="3570387" y="5542827"/>
            <a:ext cx="2385060" cy="35814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생성된 텍스트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50"/>
          <p:cNvCxnSpPr>
            <a:stCxn id="1561" idx="2"/>
            <a:endCxn id="1562" idx="0"/>
          </p:cNvCxnSpPr>
          <p:nvPr/>
        </p:nvCxnSpPr>
        <p:spPr>
          <a:xfrm>
            <a:off x="4752807" y="1527446"/>
            <a:ext cx="0" cy="33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5" name="Google Shape;1565;p50"/>
          <p:cNvCxnSpPr/>
          <p:nvPr/>
        </p:nvCxnSpPr>
        <p:spPr>
          <a:xfrm>
            <a:off x="4762917" y="5238384"/>
            <a:ext cx="0" cy="33129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6" name="Google Shape;1566;p50"/>
          <p:cNvSpPr/>
          <p:nvPr/>
        </p:nvSpPr>
        <p:spPr>
          <a:xfrm>
            <a:off x="3108437" y="2168034"/>
            <a:ext cx="3308959" cy="1129433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50"/>
          <p:cNvSpPr txBox="1"/>
          <p:nvPr/>
        </p:nvSpPr>
        <p:spPr>
          <a:xfrm flipH="1">
            <a:off x="3108437" y="2262778"/>
            <a:ext cx="97514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#0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8" name="Google Shape;1568;p50"/>
          <p:cNvSpPr/>
          <p:nvPr/>
        </p:nvSpPr>
        <p:spPr>
          <a:xfrm>
            <a:off x="3098326" y="3696456"/>
            <a:ext cx="3308959" cy="1129433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50"/>
          <p:cNvSpPr txBox="1"/>
          <p:nvPr/>
        </p:nvSpPr>
        <p:spPr>
          <a:xfrm flipH="1">
            <a:off x="3108437" y="3802968"/>
            <a:ext cx="97514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#1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70" name="Google Shape;1570;p50"/>
          <p:cNvCxnSpPr/>
          <p:nvPr/>
        </p:nvCxnSpPr>
        <p:spPr>
          <a:xfrm flipH="1">
            <a:off x="4762916" y="4797735"/>
            <a:ext cx="1" cy="440649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1" name="Google Shape;1571;p50"/>
          <p:cNvCxnSpPr/>
          <p:nvPr/>
        </p:nvCxnSpPr>
        <p:spPr>
          <a:xfrm>
            <a:off x="4762916" y="3283961"/>
            <a:ext cx="5056" cy="412495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2" name="Google Shape;1572;p50"/>
          <p:cNvCxnSpPr/>
          <p:nvPr/>
        </p:nvCxnSpPr>
        <p:spPr>
          <a:xfrm flipH="1">
            <a:off x="4752806" y="1859603"/>
            <a:ext cx="1" cy="294925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3" name="Google Shape;1573;p50"/>
          <p:cNvSpPr/>
          <p:nvPr/>
        </p:nvSpPr>
        <p:spPr>
          <a:xfrm>
            <a:off x="3496751" y="2570935"/>
            <a:ext cx="2532330" cy="41249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모델 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PART#1</a:t>
            </a:r>
            <a:endParaRPr/>
          </a:p>
        </p:txBody>
      </p:sp>
      <p:cxnSp>
        <p:nvCxnSpPr>
          <p:cNvPr id="1574" name="Google Shape;1574;p50"/>
          <p:cNvCxnSpPr>
            <a:endCxn id="1573" idx="0"/>
          </p:cNvCxnSpPr>
          <p:nvPr/>
        </p:nvCxnSpPr>
        <p:spPr>
          <a:xfrm>
            <a:off x="4762916" y="2189935"/>
            <a:ext cx="0" cy="3810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5" name="Google Shape;1575;p50"/>
          <p:cNvCxnSpPr>
            <a:endCxn id="1566" idx="2"/>
          </p:cNvCxnSpPr>
          <p:nvPr/>
        </p:nvCxnSpPr>
        <p:spPr>
          <a:xfrm>
            <a:off x="4762917" y="2983367"/>
            <a:ext cx="0" cy="3141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6" name="Google Shape;1576;p50"/>
          <p:cNvSpPr/>
          <p:nvPr/>
        </p:nvSpPr>
        <p:spPr>
          <a:xfrm>
            <a:off x="3496751" y="4080792"/>
            <a:ext cx="2532330" cy="41249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모델 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PART#2</a:t>
            </a:r>
            <a:endParaRPr/>
          </a:p>
        </p:txBody>
      </p:sp>
      <p:cxnSp>
        <p:nvCxnSpPr>
          <p:cNvPr id="1577" name="Google Shape;1577;p50"/>
          <p:cNvCxnSpPr>
            <a:endCxn id="1576" idx="0"/>
          </p:cNvCxnSpPr>
          <p:nvPr/>
        </p:nvCxnSpPr>
        <p:spPr>
          <a:xfrm>
            <a:off x="4762916" y="3699792"/>
            <a:ext cx="0" cy="3810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8" name="Google Shape;1578;p50"/>
          <p:cNvCxnSpPr/>
          <p:nvPr/>
        </p:nvCxnSpPr>
        <p:spPr>
          <a:xfrm>
            <a:off x="4762916" y="4493286"/>
            <a:ext cx="1" cy="314038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9" name="Google Shape;1579;p50"/>
          <p:cNvSpPr txBox="1"/>
          <p:nvPr/>
        </p:nvSpPr>
        <p:spPr>
          <a:xfrm>
            <a:off x="5998275" y="1835431"/>
            <a:ext cx="83824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DGX A100</a:t>
            </a:r>
            <a:endParaRPr/>
          </a:p>
        </p:txBody>
      </p:sp>
      <p:graphicFrame>
        <p:nvGraphicFramePr>
          <p:cNvPr id="1580" name="Google Shape;1580;p50"/>
          <p:cNvGraphicFramePr/>
          <p:nvPr/>
        </p:nvGraphicFramePr>
        <p:xfrm>
          <a:off x="8718058" y="1868213"/>
          <a:ext cx="1637354" cy="3674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81" name="Google Shape;1581;p50"/>
          <p:cNvGraphicFramePr/>
          <p:nvPr/>
        </p:nvGraphicFramePr>
        <p:xfrm>
          <a:off x="7597937" y="1780224"/>
          <a:ext cx="1637354" cy="3893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82" name="Google Shape;1582;p50"/>
          <p:cNvSpPr/>
          <p:nvPr/>
        </p:nvSpPr>
        <p:spPr>
          <a:xfrm>
            <a:off x="8964593" y="3420502"/>
            <a:ext cx="359132" cy="5519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1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대형 모델을 어떻게 배포하나요?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2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TENSORRT+ TRITON INFERENCE SERVER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3"/>
          <p:cNvSpPr txBox="1"/>
          <p:nvPr/>
        </p:nvSpPr>
        <p:spPr>
          <a:xfrm>
            <a:off x="0" y="5879939"/>
            <a:ext cx="789127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more: Denis Timonin, GTC 2021, </a:t>
            </a:r>
            <a:r>
              <a:rPr lang="en-US" sz="1080" u="sng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Megatron GPT-3 Large Model Inference with Triton and ONNX Runtime </a:t>
            </a:r>
            <a:endParaRPr sz="1080">
              <a:solidFill>
                <a:srgbClr val="00634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1" name="Google Shape;1601;p53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대규모 NLP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2" name="Google Shape;1602;p53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와 Triton Inference Server</a:t>
            </a:r>
            <a:endParaRPr/>
          </a:p>
        </p:txBody>
      </p:sp>
      <p:sp>
        <p:nvSpPr>
          <p:cNvPr id="1603" name="Google Shape;1603;p53"/>
          <p:cNvSpPr/>
          <p:nvPr/>
        </p:nvSpPr>
        <p:spPr>
          <a:xfrm>
            <a:off x="8065614" y="1579289"/>
            <a:ext cx="180023" cy="1714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53"/>
          <p:cNvSpPr/>
          <p:nvPr/>
        </p:nvSpPr>
        <p:spPr>
          <a:xfrm>
            <a:off x="9809868" y="1579289"/>
            <a:ext cx="278213" cy="13958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53"/>
          <p:cNvSpPr/>
          <p:nvPr/>
        </p:nvSpPr>
        <p:spPr>
          <a:xfrm>
            <a:off x="1686013" y="3359274"/>
            <a:ext cx="180023" cy="1714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53"/>
          <p:cNvSpPr/>
          <p:nvPr/>
        </p:nvSpPr>
        <p:spPr>
          <a:xfrm>
            <a:off x="236063" y="2282493"/>
            <a:ext cx="2924605" cy="304794"/>
          </a:xfrm>
          <a:prstGeom prst="roundRect">
            <a:avLst>
              <a:gd name="adj" fmla="val 378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체크포인트 병합</a:t>
            </a:r>
            <a:endParaRPr sz="12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53"/>
          <p:cNvSpPr/>
          <p:nvPr/>
        </p:nvSpPr>
        <p:spPr>
          <a:xfrm>
            <a:off x="8173110" y="2282493"/>
            <a:ext cx="2408278" cy="304794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Triton Inference server</a:t>
            </a:r>
            <a:endParaRPr/>
          </a:p>
        </p:txBody>
      </p:sp>
      <p:sp>
        <p:nvSpPr>
          <p:cNvPr id="1608" name="Google Shape;1608;p53"/>
          <p:cNvSpPr txBox="1"/>
          <p:nvPr/>
        </p:nvSpPr>
        <p:spPr>
          <a:xfrm>
            <a:off x="236063" y="2593075"/>
            <a:ext cx="2924605" cy="23775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9" name="Google Shape;1609;p53"/>
          <p:cNvSpPr txBox="1"/>
          <p:nvPr/>
        </p:nvSpPr>
        <p:spPr>
          <a:xfrm>
            <a:off x="8173110" y="2587287"/>
            <a:ext cx="2408278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0" name="Google Shape;161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6568" y="2991383"/>
            <a:ext cx="1958486" cy="254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53"/>
          <p:cNvSpPr txBox="1"/>
          <p:nvPr/>
        </p:nvSpPr>
        <p:spPr>
          <a:xfrm>
            <a:off x="8393959" y="2684801"/>
            <a:ext cx="214673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TensorRT Backend + Ensemble</a:t>
            </a:r>
            <a:endParaRPr/>
          </a:p>
        </p:txBody>
      </p:sp>
      <p:sp>
        <p:nvSpPr>
          <p:cNvPr id="1612" name="Google Shape;1612;p53"/>
          <p:cNvSpPr/>
          <p:nvPr/>
        </p:nvSpPr>
        <p:spPr>
          <a:xfrm>
            <a:off x="3564583" y="2276704"/>
            <a:ext cx="1790597" cy="304794"/>
          </a:xfrm>
          <a:prstGeom prst="roundRect">
            <a:avLst>
              <a:gd name="adj" fmla="val 378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파이프라인 분할</a:t>
            </a:r>
            <a:endParaRPr sz="12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53"/>
          <p:cNvSpPr txBox="1"/>
          <p:nvPr/>
        </p:nvSpPr>
        <p:spPr>
          <a:xfrm>
            <a:off x="3564584" y="2587287"/>
            <a:ext cx="1790596" cy="14634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9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ONNX Graph Surgeon</a:t>
            </a:r>
            <a:endParaRPr sz="98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4" name="Google Shape;1614;p53"/>
          <p:cNvSpPr/>
          <p:nvPr/>
        </p:nvSpPr>
        <p:spPr>
          <a:xfrm>
            <a:off x="5729704" y="2276704"/>
            <a:ext cx="2021203" cy="304794"/>
          </a:xfrm>
          <a:prstGeom prst="roundRect">
            <a:avLst>
              <a:gd name="adj" fmla="val 378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TensorRT 최적화</a:t>
            </a:r>
            <a:endParaRPr sz="12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53"/>
          <p:cNvSpPr txBox="1"/>
          <p:nvPr/>
        </p:nvSpPr>
        <p:spPr>
          <a:xfrm>
            <a:off x="5729704" y="2587287"/>
            <a:ext cx="2021202" cy="14634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89">
              <a:solidFill>
                <a:srgbClr val="67676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6" name="Google Shape;1616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5803" y="2889477"/>
            <a:ext cx="1512509" cy="91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3" descr="How to Speed Up Deep Learning Inference Using TensorRT | NVIDIA Technical  Blo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7368" y="2718512"/>
            <a:ext cx="1787366" cy="111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53"/>
          <p:cNvSpPr/>
          <p:nvPr/>
        </p:nvSpPr>
        <p:spPr>
          <a:xfrm>
            <a:off x="7788622" y="3056373"/>
            <a:ext cx="325856" cy="461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53"/>
          <p:cNvSpPr/>
          <p:nvPr/>
        </p:nvSpPr>
        <p:spPr>
          <a:xfrm>
            <a:off x="5395099" y="3045065"/>
            <a:ext cx="325856" cy="461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53"/>
          <p:cNvSpPr/>
          <p:nvPr/>
        </p:nvSpPr>
        <p:spPr>
          <a:xfrm>
            <a:off x="3201920" y="3050854"/>
            <a:ext cx="325856" cy="4619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4319" y="2807505"/>
            <a:ext cx="2429234" cy="1832417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53"/>
          <p:cNvSpPr/>
          <p:nvPr/>
        </p:nvSpPr>
        <p:spPr>
          <a:xfrm>
            <a:off x="8615654" y="3429000"/>
            <a:ext cx="313226" cy="43755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54"/>
          <p:cNvSpPr txBox="1"/>
          <p:nvPr/>
        </p:nvSpPr>
        <p:spPr>
          <a:xfrm>
            <a:off x="0" y="5879939"/>
            <a:ext cx="789127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more: Denis Timonin, GTC 2021, </a:t>
            </a:r>
            <a:r>
              <a:rPr lang="en-US" sz="1080" u="sng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Megatron GPT-3 Large Model Inference with Triton and ONNX Runtime </a:t>
            </a:r>
            <a:endParaRPr sz="1080">
              <a:solidFill>
                <a:srgbClr val="00634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9" name="Google Shape;1629;p54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대규모 NLP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0" name="Google Shape;1630;p54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와 Triton Inference Server</a:t>
            </a:r>
            <a:endParaRPr/>
          </a:p>
        </p:txBody>
      </p:sp>
      <p:sp>
        <p:nvSpPr>
          <p:cNvPr id="1631" name="Google Shape;1631;p54"/>
          <p:cNvSpPr/>
          <p:nvPr/>
        </p:nvSpPr>
        <p:spPr>
          <a:xfrm>
            <a:off x="8065614" y="1579289"/>
            <a:ext cx="180023" cy="1714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54"/>
          <p:cNvSpPr/>
          <p:nvPr/>
        </p:nvSpPr>
        <p:spPr>
          <a:xfrm>
            <a:off x="9809868" y="1579289"/>
            <a:ext cx="278213" cy="13958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3" name="Google Shape;1633;p54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4026414" y="2049741"/>
            <a:ext cx="1839241" cy="22737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5294457" y="2682218"/>
            <a:ext cx="1874332" cy="287641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5" name="Google Shape;1635;p54"/>
          <p:cNvSpPr/>
          <p:nvPr/>
        </p:nvSpPr>
        <p:spPr>
          <a:xfrm>
            <a:off x="3965686" y="1979747"/>
            <a:ext cx="1990733" cy="276342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54"/>
          <p:cNvSpPr/>
          <p:nvPr/>
        </p:nvSpPr>
        <p:spPr>
          <a:xfrm>
            <a:off x="5425593" y="2899479"/>
            <a:ext cx="1708106" cy="13466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54"/>
          <p:cNvSpPr/>
          <p:nvPr/>
        </p:nvSpPr>
        <p:spPr>
          <a:xfrm>
            <a:off x="5425593" y="4325320"/>
            <a:ext cx="1708106" cy="109054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5"/>
          <p:cNvSpPr txBox="1"/>
          <p:nvPr/>
        </p:nvSpPr>
        <p:spPr>
          <a:xfrm>
            <a:off x="0" y="5879939"/>
            <a:ext cx="789127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more: Denis Timonin, GTC 2021, </a:t>
            </a:r>
            <a:r>
              <a:rPr lang="en-US" sz="1080" u="sng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Megatron GPT-3 Large Model Inference with Triton and ONNX Runtime </a:t>
            </a:r>
            <a:endParaRPr sz="1080">
              <a:solidFill>
                <a:srgbClr val="00634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4" name="Google Shape;1644;p55"/>
          <p:cNvSpPr txBox="1"/>
          <p:nvPr/>
        </p:nvSpPr>
        <p:spPr>
          <a:xfrm>
            <a:off x="498348" y="75633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0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대규모 NLP 배포</a:t>
            </a:r>
            <a:endParaRPr sz="2880" b="0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5" name="Google Shape;1645;p55"/>
          <p:cNvSpPr txBox="1"/>
          <p:nvPr/>
        </p:nvSpPr>
        <p:spPr>
          <a:xfrm>
            <a:off x="498348" y="1323267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TensorRT 와 Triton Inference Server</a:t>
            </a:r>
            <a:endParaRPr/>
          </a:p>
        </p:txBody>
      </p:sp>
      <p:sp>
        <p:nvSpPr>
          <p:cNvPr id="1646" name="Google Shape;1646;p55"/>
          <p:cNvSpPr/>
          <p:nvPr/>
        </p:nvSpPr>
        <p:spPr>
          <a:xfrm>
            <a:off x="8065614" y="1579289"/>
            <a:ext cx="180023" cy="17145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55"/>
          <p:cNvSpPr/>
          <p:nvPr/>
        </p:nvSpPr>
        <p:spPr>
          <a:xfrm>
            <a:off x="9809868" y="1579289"/>
            <a:ext cx="278213" cy="139586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8" name="Google Shape;1648;p55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8029815" y="1750739"/>
            <a:ext cx="2119399" cy="31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55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446418" y="1914198"/>
            <a:ext cx="1948530" cy="313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55"/>
          <p:cNvPicPr preferRelativeResize="0"/>
          <p:nvPr/>
        </p:nvPicPr>
        <p:blipFill rotWithShape="1">
          <a:blip r:embed="rId6">
            <a:alphaModFix amt="85000"/>
          </a:blip>
          <a:srcRect/>
          <a:stretch/>
        </p:blipFill>
        <p:spPr>
          <a:xfrm>
            <a:off x="4026414" y="2049741"/>
            <a:ext cx="1839241" cy="22737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1" name="Google Shape;1651;p55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5294457" y="2682218"/>
            <a:ext cx="1874332" cy="287641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2" name="Google Shape;1652;p55"/>
          <p:cNvSpPr/>
          <p:nvPr/>
        </p:nvSpPr>
        <p:spPr>
          <a:xfrm>
            <a:off x="3965686" y="1979747"/>
            <a:ext cx="1990733" cy="276342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55"/>
          <p:cNvSpPr/>
          <p:nvPr/>
        </p:nvSpPr>
        <p:spPr>
          <a:xfrm>
            <a:off x="5425593" y="2899479"/>
            <a:ext cx="1708106" cy="134667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55"/>
          <p:cNvSpPr/>
          <p:nvPr/>
        </p:nvSpPr>
        <p:spPr>
          <a:xfrm>
            <a:off x="5425593" y="4325320"/>
            <a:ext cx="1708106" cy="109054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5" name="Google Shape;1655;p55"/>
          <p:cNvCxnSpPr/>
          <p:nvPr/>
        </p:nvCxnSpPr>
        <p:spPr>
          <a:xfrm rot="10800000">
            <a:off x="2341548" y="1982624"/>
            <a:ext cx="3067940" cy="92111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6" name="Google Shape;1656;p55"/>
          <p:cNvCxnSpPr/>
          <p:nvPr/>
        </p:nvCxnSpPr>
        <p:spPr>
          <a:xfrm rot="10800000" flipH="1">
            <a:off x="7133699" y="1848730"/>
            <a:ext cx="896116" cy="2535263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7" name="Google Shape;1657;p55"/>
          <p:cNvSpPr/>
          <p:nvPr/>
        </p:nvSpPr>
        <p:spPr>
          <a:xfrm rot="-9643125">
            <a:off x="1161457" y="4851221"/>
            <a:ext cx="179461" cy="25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55"/>
          <p:cNvSpPr/>
          <p:nvPr/>
        </p:nvSpPr>
        <p:spPr>
          <a:xfrm rot="-9643125">
            <a:off x="8820277" y="4611606"/>
            <a:ext cx="179461" cy="25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6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GPT-3 MEGATRON-LM 예재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5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8681" y="2960425"/>
            <a:ext cx="2184119" cy="172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57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MEGATRON-LM GPT-3</a:t>
            </a:r>
            <a:endParaRPr/>
          </a:p>
        </p:txBody>
      </p:sp>
      <p:sp>
        <p:nvSpPr>
          <p:cNvPr id="1672" name="Google Shape;1672;p57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파이프라인 병렬화 추론 단계</a:t>
            </a:r>
            <a:endParaRPr/>
          </a:p>
        </p:txBody>
      </p:sp>
      <p:sp>
        <p:nvSpPr>
          <p:cNvPr id="1673" name="Google Shape;1673;p57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4" name="Google Shape;167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144" y="3233784"/>
            <a:ext cx="1058448" cy="10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8286" y="3210667"/>
            <a:ext cx="1717026" cy="1553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57"/>
          <p:cNvSpPr/>
          <p:nvPr/>
        </p:nvSpPr>
        <p:spPr>
          <a:xfrm>
            <a:off x="6349486" y="3655450"/>
            <a:ext cx="344643" cy="459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57"/>
          <p:cNvSpPr/>
          <p:nvPr/>
        </p:nvSpPr>
        <p:spPr>
          <a:xfrm>
            <a:off x="4439645" y="3206725"/>
            <a:ext cx="1859051" cy="136496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57"/>
          <p:cNvSpPr/>
          <p:nvPr/>
        </p:nvSpPr>
        <p:spPr>
          <a:xfrm>
            <a:off x="6778286" y="3206725"/>
            <a:ext cx="1504408" cy="2446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TensorRT OPTIMIZER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9" name="Google Shape;1679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1226" y="3341735"/>
            <a:ext cx="1671700" cy="1057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57"/>
          <p:cNvSpPr txBox="1"/>
          <p:nvPr/>
        </p:nvSpPr>
        <p:spPr>
          <a:xfrm>
            <a:off x="210136" y="2783145"/>
            <a:ext cx="1193322" cy="35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거대 40GB MEGATRON LM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57"/>
          <p:cNvSpPr/>
          <p:nvPr/>
        </p:nvSpPr>
        <p:spPr>
          <a:xfrm>
            <a:off x="8444767" y="3655450"/>
            <a:ext cx="344643" cy="459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57"/>
          <p:cNvSpPr/>
          <p:nvPr/>
        </p:nvSpPr>
        <p:spPr>
          <a:xfrm>
            <a:off x="1559586" y="3664040"/>
            <a:ext cx="344643" cy="459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57"/>
          <p:cNvSpPr/>
          <p:nvPr/>
        </p:nvSpPr>
        <p:spPr>
          <a:xfrm>
            <a:off x="4015239" y="3660389"/>
            <a:ext cx="344643" cy="459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57"/>
          <p:cNvSpPr/>
          <p:nvPr/>
        </p:nvSpPr>
        <p:spPr>
          <a:xfrm>
            <a:off x="2039451" y="3198145"/>
            <a:ext cx="1875173" cy="13735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57"/>
          <p:cNvSpPr txBox="1"/>
          <p:nvPr/>
        </p:nvSpPr>
        <p:spPr>
          <a:xfrm>
            <a:off x="6555688" y="2837367"/>
            <a:ext cx="1920719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모델 파트 최적화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6" name="Google Shape;1686;p57"/>
          <p:cNvSpPr txBox="1"/>
          <p:nvPr/>
        </p:nvSpPr>
        <p:spPr>
          <a:xfrm>
            <a:off x="9217069" y="2729390"/>
            <a:ext cx="1523710" cy="35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DGX A100 에서</a:t>
            </a:r>
            <a:br>
              <a:rPr lang="en-US" sz="108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8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TRITON 앙상블 추론</a:t>
            </a:r>
            <a:endParaRPr sz="108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3356" y="3339703"/>
            <a:ext cx="809888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73825" y="3339703"/>
            <a:ext cx="804239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53937" y="3877987"/>
            <a:ext cx="809888" cy="52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73825" y="3877987"/>
            <a:ext cx="804239" cy="521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7"/>
          <p:cNvSpPr txBox="1"/>
          <p:nvPr/>
        </p:nvSpPr>
        <p:spPr>
          <a:xfrm>
            <a:off x="4207944" y="2844343"/>
            <a:ext cx="23477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onnx 모델을 서브파트들로 분할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2" name="Google Shape;1692;p57"/>
          <p:cNvSpPr txBox="1"/>
          <p:nvPr/>
        </p:nvSpPr>
        <p:spPr>
          <a:xfrm>
            <a:off x="1809667" y="2761715"/>
            <a:ext cx="2347744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사전 학습된 모델을 하나의 대형 ONNX 모델에 결합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3" name="Google Shape;1693;p57"/>
          <p:cNvSpPr/>
          <p:nvPr/>
        </p:nvSpPr>
        <p:spPr>
          <a:xfrm rot="2627115">
            <a:off x="2861158" y="3772920"/>
            <a:ext cx="216183" cy="210134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8"/>
          <p:cNvSpPr txBox="1">
            <a:spLocks noGrp="1"/>
          </p:cNvSpPr>
          <p:nvPr>
            <p:ph type="title"/>
          </p:nvPr>
        </p:nvSpPr>
        <p:spPr>
          <a:xfrm>
            <a:off x="498348" y="162860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간단한 코드 한 줄 추가 후 확장  </a:t>
            </a:r>
            <a:endParaRPr/>
          </a:p>
        </p:txBody>
      </p:sp>
      <p:sp>
        <p:nvSpPr>
          <p:cNvPr id="1699" name="Google Shape;1699;p58"/>
          <p:cNvSpPr txBox="1">
            <a:spLocks noGrp="1"/>
          </p:cNvSpPr>
          <p:nvPr>
            <p:ph type="body" idx="2"/>
          </p:nvPr>
        </p:nvSpPr>
        <p:spPr>
          <a:xfrm>
            <a:off x="498348" y="72978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 dirty="0"/>
              <a:t>DGX A100에서 4가지 </a:t>
            </a:r>
            <a:r>
              <a:rPr lang="en-US" dirty="0" err="1"/>
              <a:t>추론</a:t>
            </a:r>
            <a:r>
              <a:rPr lang="en-US" dirty="0"/>
              <a:t> </a:t>
            </a:r>
            <a:r>
              <a:rPr lang="en-US" dirty="0" err="1"/>
              <a:t>작업</a:t>
            </a:r>
            <a:r>
              <a:rPr lang="en-US" dirty="0"/>
              <a:t> 실</a:t>
            </a:r>
            <a:r>
              <a:rPr lang="ko-KR" altLang="en-US" dirty="0"/>
              <a:t>행</a:t>
            </a:r>
            <a:endParaRPr dirty="0"/>
          </a:p>
        </p:txBody>
      </p:sp>
      <p:sp>
        <p:nvSpPr>
          <p:cNvPr id="1700" name="Google Shape;1700;p58"/>
          <p:cNvSpPr/>
          <p:nvPr/>
        </p:nvSpPr>
        <p:spPr>
          <a:xfrm>
            <a:off x="2227504" y="1273139"/>
            <a:ext cx="911994" cy="411782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Inference Requests</a:t>
            </a:r>
            <a:endParaRPr sz="10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58"/>
          <p:cNvSpPr/>
          <p:nvPr/>
        </p:nvSpPr>
        <p:spPr>
          <a:xfrm>
            <a:off x="510541" y="1930653"/>
            <a:ext cx="10088099" cy="3634125"/>
          </a:xfrm>
          <a:prstGeom prst="rect">
            <a:avLst/>
          </a:prstGeom>
          <a:solidFill>
            <a:srgbClr val="76B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58"/>
          <p:cNvSpPr/>
          <p:nvPr/>
        </p:nvSpPr>
        <p:spPr>
          <a:xfrm>
            <a:off x="3264640" y="1987831"/>
            <a:ext cx="2176697" cy="238958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Request Queue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58"/>
          <p:cNvCxnSpPr>
            <a:stCxn id="1700" idx="3"/>
            <a:endCxn id="1702" idx="0"/>
          </p:cNvCxnSpPr>
          <p:nvPr/>
        </p:nvCxnSpPr>
        <p:spPr>
          <a:xfrm>
            <a:off x="3139498" y="1479030"/>
            <a:ext cx="1213500" cy="5088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4" name="Google Shape;1704;p58"/>
          <p:cNvSpPr txBox="1"/>
          <p:nvPr/>
        </p:nvSpPr>
        <p:spPr>
          <a:xfrm>
            <a:off x="3139498" y="1226046"/>
            <a:ext cx="1356139" cy="42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concurrent requests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GRPC / HTTP</a:t>
            </a:r>
            <a:endParaRPr sz="96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58"/>
          <p:cNvSpPr/>
          <p:nvPr/>
        </p:nvSpPr>
        <p:spPr>
          <a:xfrm>
            <a:off x="550712" y="2751356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#0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58"/>
          <p:cNvSpPr/>
          <p:nvPr/>
        </p:nvSpPr>
        <p:spPr>
          <a:xfrm>
            <a:off x="622929" y="3160822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96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58"/>
          <p:cNvSpPr/>
          <p:nvPr/>
        </p:nvSpPr>
        <p:spPr>
          <a:xfrm>
            <a:off x="1824246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#1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8"/>
          <p:cNvSpPr/>
          <p:nvPr/>
        </p:nvSpPr>
        <p:spPr>
          <a:xfrm>
            <a:off x="1880128" y="316082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8"/>
          <p:cNvSpPr/>
          <p:nvPr/>
        </p:nvSpPr>
        <p:spPr>
          <a:xfrm>
            <a:off x="3184037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#2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8"/>
          <p:cNvSpPr/>
          <p:nvPr/>
        </p:nvSpPr>
        <p:spPr>
          <a:xfrm>
            <a:off x="4493831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#3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8"/>
          <p:cNvSpPr/>
          <p:nvPr/>
        </p:nvSpPr>
        <p:spPr>
          <a:xfrm>
            <a:off x="5773205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#4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58"/>
          <p:cNvSpPr/>
          <p:nvPr/>
        </p:nvSpPr>
        <p:spPr>
          <a:xfrm>
            <a:off x="7114851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#5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58"/>
          <p:cNvSpPr/>
          <p:nvPr/>
        </p:nvSpPr>
        <p:spPr>
          <a:xfrm>
            <a:off x="8393153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#6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58"/>
          <p:cNvSpPr/>
          <p:nvPr/>
        </p:nvSpPr>
        <p:spPr>
          <a:xfrm>
            <a:off x="9614083" y="2751355"/>
            <a:ext cx="926471" cy="2059799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#7</a:t>
            </a:r>
            <a:endParaRPr sz="1679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5" name="Google Shape;1715;p58"/>
          <p:cNvCxnSpPr>
            <a:stCxn id="1702" idx="1"/>
            <a:endCxn id="1705" idx="0"/>
          </p:cNvCxnSpPr>
          <p:nvPr/>
        </p:nvCxnSpPr>
        <p:spPr>
          <a:xfrm flipH="1">
            <a:off x="1014040" y="2107310"/>
            <a:ext cx="2250600" cy="644100"/>
          </a:xfrm>
          <a:prstGeom prst="bentConnector2">
            <a:avLst/>
          </a:prstGeom>
          <a:noFill/>
          <a:ln w="57150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6" name="Google Shape;1716;p58"/>
          <p:cNvSpPr/>
          <p:nvPr/>
        </p:nvSpPr>
        <p:spPr>
          <a:xfrm>
            <a:off x="7106559" y="1237829"/>
            <a:ext cx="911994" cy="411782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Responses</a:t>
            </a:r>
            <a:endParaRPr sz="10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58"/>
          <p:cNvSpPr/>
          <p:nvPr/>
        </p:nvSpPr>
        <p:spPr>
          <a:xfrm>
            <a:off x="4495637" y="5040917"/>
            <a:ext cx="2227381" cy="448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P2P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NVSwitch</a:t>
            </a: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communications</a:t>
            </a:r>
            <a:endParaRPr sz="72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58"/>
          <p:cNvSpPr txBox="1"/>
          <p:nvPr/>
        </p:nvSpPr>
        <p:spPr>
          <a:xfrm>
            <a:off x="2750718" y="5734711"/>
            <a:ext cx="6377784" cy="2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모델을 위해 4 x 2 x GPUs 가 있는 DGX A100 에서 추론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9" name="Google Shape;1719;p58"/>
          <p:cNvCxnSpPr>
            <a:stCxn id="1705" idx="2"/>
          </p:cNvCxnSpPr>
          <p:nvPr/>
        </p:nvCxnSpPr>
        <p:spPr>
          <a:xfrm rot="-5400000" flipH="1">
            <a:off x="2443298" y="3381805"/>
            <a:ext cx="621300" cy="34800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0" name="Google Shape;1720;p58"/>
          <p:cNvCxnSpPr>
            <a:endCxn id="1707" idx="2"/>
          </p:cNvCxnSpPr>
          <p:nvPr/>
        </p:nvCxnSpPr>
        <p:spPr>
          <a:xfrm rot="10800000">
            <a:off x="2287482" y="4811154"/>
            <a:ext cx="2205600" cy="4890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1" name="Google Shape;1721;p58"/>
          <p:cNvCxnSpPr>
            <a:stCxn id="1709" idx="2"/>
          </p:cNvCxnSpPr>
          <p:nvPr/>
        </p:nvCxnSpPr>
        <p:spPr>
          <a:xfrm rot="-5400000" flipH="1">
            <a:off x="3892073" y="4566354"/>
            <a:ext cx="357000" cy="8466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2" name="Google Shape;1722;p58"/>
          <p:cNvCxnSpPr>
            <a:stCxn id="1710" idx="2"/>
          </p:cNvCxnSpPr>
          <p:nvPr/>
        </p:nvCxnSpPr>
        <p:spPr>
          <a:xfrm rot="-5400000" flipH="1">
            <a:off x="4842467" y="4925754"/>
            <a:ext cx="229800" cy="600"/>
          </a:xfrm>
          <a:prstGeom prst="bentConnector3">
            <a:avLst>
              <a:gd name="adj1" fmla="val 4997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3" name="Google Shape;1723;p58"/>
          <p:cNvCxnSpPr/>
          <p:nvPr/>
        </p:nvCxnSpPr>
        <p:spPr>
          <a:xfrm rot="-5400000" flipH="1">
            <a:off x="6128906" y="4943306"/>
            <a:ext cx="229800" cy="600"/>
          </a:xfrm>
          <a:prstGeom prst="bentConnector3">
            <a:avLst>
              <a:gd name="adj1" fmla="val 4997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4" name="Google Shape;1724;p58"/>
          <p:cNvCxnSpPr/>
          <p:nvPr/>
        </p:nvCxnSpPr>
        <p:spPr>
          <a:xfrm flipH="1">
            <a:off x="6724887" y="4806380"/>
            <a:ext cx="853200" cy="315300"/>
          </a:xfrm>
          <a:prstGeom prst="bentConnector3">
            <a:avLst>
              <a:gd name="adj1" fmla="val -1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5" name="Google Shape;1725;p58"/>
          <p:cNvCxnSpPr>
            <a:stCxn id="1713" idx="2"/>
            <a:endCxn id="1717" idx="3"/>
          </p:cNvCxnSpPr>
          <p:nvPr/>
        </p:nvCxnSpPr>
        <p:spPr>
          <a:xfrm rot="5400000">
            <a:off x="7562789" y="3971454"/>
            <a:ext cx="453900" cy="2133300"/>
          </a:xfrm>
          <a:prstGeom prst="bentConnector2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26" name="Google Shape;1726;p58"/>
          <p:cNvCxnSpPr>
            <a:stCxn id="1714" idx="2"/>
          </p:cNvCxnSpPr>
          <p:nvPr/>
        </p:nvCxnSpPr>
        <p:spPr>
          <a:xfrm rot="5400000">
            <a:off x="8109769" y="3426204"/>
            <a:ext cx="582600" cy="3352500"/>
          </a:xfrm>
          <a:prstGeom prst="bentConnector2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27" name="Google Shape;1727;p58"/>
          <p:cNvSpPr/>
          <p:nvPr/>
        </p:nvSpPr>
        <p:spPr>
          <a:xfrm>
            <a:off x="3264640" y="316082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96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58"/>
          <p:cNvSpPr/>
          <p:nvPr/>
        </p:nvSpPr>
        <p:spPr>
          <a:xfrm>
            <a:off x="5834650" y="316082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8"/>
          <p:cNvSpPr/>
          <p:nvPr/>
        </p:nvSpPr>
        <p:spPr>
          <a:xfrm>
            <a:off x="8454779" y="316082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58"/>
          <p:cNvSpPr/>
          <p:nvPr/>
        </p:nvSpPr>
        <p:spPr>
          <a:xfrm>
            <a:off x="4558248" y="3160873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58"/>
          <p:cNvSpPr/>
          <p:nvPr/>
        </p:nvSpPr>
        <p:spPr>
          <a:xfrm>
            <a:off x="7162665" y="316594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58"/>
          <p:cNvSpPr/>
          <p:nvPr/>
        </p:nvSpPr>
        <p:spPr>
          <a:xfrm>
            <a:off x="9677427" y="3165940"/>
            <a:ext cx="799783" cy="15069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675" tIns="109675" rIns="109675" bIns="109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GPT-3 </a:t>
            </a:r>
            <a:b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 b="1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b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.onnx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3" name="Google Shape;1733;p58"/>
          <p:cNvCxnSpPr>
            <a:endCxn id="1709" idx="0"/>
          </p:cNvCxnSpPr>
          <p:nvPr/>
        </p:nvCxnSpPr>
        <p:spPr>
          <a:xfrm rot="5400000">
            <a:off x="3601373" y="2277655"/>
            <a:ext cx="519600" cy="427800"/>
          </a:xfrm>
          <a:prstGeom prst="bentConnector3">
            <a:avLst>
              <a:gd name="adj1" fmla="val 50013"/>
            </a:avLst>
          </a:prstGeom>
          <a:noFill/>
          <a:ln w="57150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4" name="Google Shape;1734;p58"/>
          <p:cNvCxnSpPr>
            <a:stCxn id="1702" idx="2"/>
            <a:endCxn id="1711" idx="0"/>
          </p:cNvCxnSpPr>
          <p:nvPr/>
        </p:nvCxnSpPr>
        <p:spPr>
          <a:xfrm rot="-5400000" flipH="1">
            <a:off x="5032339" y="1547439"/>
            <a:ext cx="524700" cy="1883400"/>
          </a:xfrm>
          <a:prstGeom prst="bentConnector3">
            <a:avLst>
              <a:gd name="adj1" fmla="val 49987"/>
            </a:avLst>
          </a:prstGeom>
          <a:noFill/>
          <a:ln w="57150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8"/>
          <p:cNvCxnSpPr>
            <a:stCxn id="1702" idx="3"/>
            <a:endCxn id="1713" idx="0"/>
          </p:cNvCxnSpPr>
          <p:nvPr/>
        </p:nvCxnSpPr>
        <p:spPr>
          <a:xfrm>
            <a:off x="5441337" y="2107310"/>
            <a:ext cx="3415200" cy="644100"/>
          </a:xfrm>
          <a:prstGeom prst="bentConnector2">
            <a:avLst/>
          </a:prstGeom>
          <a:noFill/>
          <a:ln w="57150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6" name="Google Shape;1736;p58"/>
          <p:cNvCxnSpPr>
            <a:stCxn id="1707" idx="0"/>
            <a:endCxn id="1716" idx="2"/>
          </p:cNvCxnSpPr>
          <p:nvPr/>
        </p:nvCxnSpPr>
        <p:spPr>
          <a:xfrm rot="-5400000">
            <a:off x="4374282" y="-437045"/>
            <a:ext cx="1101600" cy="5275200"/>
          </a:xfrm>
          <a:prstGeom prst="bentConnector3">
            <a:avLst>
              <a:gd name="adj1" fmla="val 37358"/>
            </a:avLst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7" name="Google Shape;1737;p58"/>
          <p:cNvCxnSpPr>
            <a:stCxn id="1710" idx="0"/>
            <a:endCxn id="1716" idx="2"/>
          </p:cNvCxnSpPr>
          <p:nvPr/>
        </p:nvCxnSpPr>
        <p:spPr>
          <a:xfrm rot="-5400000">
            <a:off x="5709017" y="897805"/>
            <a:ext cx="1101600" cy="2605500"/>
          </a:xfrm>
          <a:prstGeom prst="bentConnector3">
            <a:avLst>
              <a:gd name="adj1" fmla="val 36568"/>
            </a:avLst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8" name="Google Shape;1738;p58"/>
          <p:cNvCxnSpPr/>
          <p:nvPr/>
        </p:nvCxnSpPr>
        <p:spPr>
          <a:xfrm rot="5400000" flipH="1">
            <a:off x="7021784" y="2190218"/>
            <a:ext cx="1101900" cy="15600"/>
          </a:xfrm>
          <a:prstGeom prst="bentConnector3">
            <a:avLst>
              <a:gd name="adj1" fmla="val 36249"/>
            </a:avLst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9" name="Google Shape;1739;p58"/>
          <p:cNvCxnSpPr>
            <a:stCxn id="1714" idx="0"/>
            <a:endCxn id="1716" idx="2"/>
          </p:cNvCxnSpPr>
          <p:nvPr/>
        </p:nvCxnSpPr>
        <p:spPr>
          <a:xfrm rot="5400000" flipH="1">
            <a:off x="8269069" y="943105"/>
            <a:ext cx="1101600" cy="2514900"/>
          </a:xfrm>
          <a:prstGeom prst="bentConnector3">
            <a:avLst>
              <a:gd name="adj1" fmla="val 36851"/>
            </a:avLst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0" name="Google Shape;1740;p58"/>
          <p:cNvSpPr/>
          <p:nvPr/>
        </p:nvSpPr>
        <p:spPr>
          <a:xfrm>
            <a:off x="9890389" y="5806645"/>
            <a:ext cx="342900" cy="2805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58"/>
          <p:cNvSpPr/>
          <p:nvPr/>
        </p:nvSpPr>
        <p:spPr>
          <a:xfrm>
            <a:off x="377921" y="2607654"/>
            <a:ext cx="2471603" cy="2356153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58"/>
          <p:cNvSpPr/>
          <p:nvPr/>
        </p:nvSpPr>
        <p:spPr>
          <a:xfrm>
            <a:off x="3077046" y="2600791"/>
            <a:ext cx="2471603" cy="2356153"/>
          </a:xfrm>
          <a:prstGeom prst="rect">
            <a:avLst/>
          </a:prstGeom>
          <a:noFill/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58"/>
          <p:cNvSpPr/>
          <p:nvPr/>
        </p:nvSpPr>
        <p:spPr>
          <a:xfrm>
            <a:off x="5679415" y="2597649"/>
            <a:ext cx="2471603" cy="2356153"/>
          </a:xfrm>
          <a:prstGeom prst="rect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58"/>
          <p:cNvSpPr/>
          <p:nvPr/>
        </p:nvSpPr>
        <p:spPr>
          <a:xfrm>
            <a:off x="8300568" y="2587393"/>
            <a:ext cx="2471603" cy="2356153"/>
          </a:xfrm>
          <a:prstGeom prst="rect">
            <a:avLst/>
          </a:prstGeom>
          <a:noFill/>
          <a:ln w="63500" cap="flat" cmpd="sng">
            <a:solidFill>
              <a:srgbClr val="43A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58"/>
          <p:cNvSpPr txBox="1"/>
          <p:nvPr/>
        </p:nvSpPr>
        <p:spPr>
          <a:xfrm>
            <a:off x="950372" y="4269117"/>
            <a:ext cx="1420838" cy="480131"/>
          </a:xfrm>
          <a:prstGeom prst="rect">
            <a:avLst/>
          </a:prstGeom>
          <a:solidFill>
            <a:srgbClr val="F9BBE0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Copy #1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Of GPT-3 Model</a:t>
            </a:r>
            <a:endParaRPr/>
          </a:p>
        </p:txBody>
      </p:sp>
      <p:sp>
        <p:nvSpPr>
          <p:cNvPr id="1746" name="Google Shape;1746;p58"/>
          <p:cNvSpPr txBox="1"/>
          <p:nvPr/>
        </p:nvSpPr>
        <p:spPr>
          <a:xfrm>
            <a:off x="3664373" y="4276285"/>
            <a:ext cx="1420838" cy="4801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Copy #2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Of GPT-3 Model</a:t>
            </a:r>
            <a:endParaRPr/>
          </a:p>
        </p:txBody>
      </p:sp>
      <p:sp>
        <p:nvSpPr>
          <p:cNvPr id="1747" name="Google Shape;1747;p58"/>
          <p:cNvSpPr txBox="1"/>
          <p:nvPr/>
        </p:nvSpPr>
        <p:spPr>
          <a:xfrm>
            <a:off x="6254882" y="4309513"/>
            <a:ext cx="1420838" cy="480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Copy #3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Of GPT-3 Model</a:t>
            </a:r>
            <a:endParaRPr/>
          </a:p>
        </p:txBody>
      </p:sp>
      <p:sp>
        <p:nvSpPr>
          <p:cNvPr id="1748" name="Google Shape;1748;p58"/>
          <p:cNvSpPr txBox="1"/>
          <p:nvPr/>
        </p:nvSpPr>
        <p:spPr>
          <a:xfrm>
            <a:off x="8948973" y="4334012"/>
            <a:ext cx="1420838" cy="480131"/>
          </a:xfrm>
          <a:prstGeom prst="rect">
            <a:avLst/>
          </a:prstGeom>
          <a:solidFill>
            <a:srgbClr val="C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Copy #4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Of GPT-3 Model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59"/>
          <p:cNvSpPr txBox="1">
            <a:spLocks noGrp="1"/>
          </p:cNvSpPr>
          <p:nvPr>
            <p:ph type="title"/>
          </p:nvPr>
        </p:nvSpPr>
        <p:spPr>
          <a:xfrm>
            <a:off x="498348" y="312590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2850">
                <a:latin typeface="Trebuchet MS"/>
                <a:ea typeface="Trebuchet MS"/>
                <a:cs typeface="Trebuchet MS"/>
                <a:sym typeface="Trebuchet MS"/>
              </a:rPr>
              <a:t>추론 결과 : MEGATRON-LM 에서 BERT 실행</a:t>
            </a:r>
            <a:endParaRPr sz="2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5" name="Google Shape;1755;p59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59"/>
          <p:cNvSpPr txBox="1"/>
          <p:nvPr/>
        </p:nvSpPr>
        <p:spPr>
          <a:xfrm>
            <a:off x="498348" y="849408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 대비 8x V100 16GB (DGX-1)에서 203X 높은 처리량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59"/>
          <p:cNvSpPr txBox="1"/>
          <p:nvPr/>
        </p:nvSpPr>
        <p:spPr>
          <a:xfrm>
            <a:off x="3522531" y="5077662"/>
            <a:ext cx="4115742" cy="51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throughput comparisons (requests /per second)</a:t>
            </a:r>
            <a:endParaRPr sz="1100" i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BERT MEGATRON-LM 6.7B parameters. Seq_length=1024.</a:t>
            </a:r>
            <a:endParaRPr sz="1100" i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100" i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8" name="Google Shape;1758;p59"/>
          <p:cNvSpPr txBox="1"/>
          <p:nvPr/>
        </p:nvSpPr>
        <p:spPr>
          <a:xfrm>
            <a:off x="0" y="5751147"/>
            <a:ext cx="8907632" cy="38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*CPU case: Intel(R) Xeon(R) CPU E5-2698 v4 @ 2.20GHz</a:t>
            </a:r>
            <a:r>
              <a:rPr lang="en-US" sz="8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FP32. Container: </a:t>
            </a:r>
            <a:r>
              <a:rPr lang="en-US" sz="800" u="sng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nvcr.io/nvidia/pytorch:21.03-py3</a:t>
            </a:r>
            <a:r>
              <a:rPr lang="en-US" sz="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800" i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OnnxRuntime-CPU version.</a:t>
            </a:r>
            <a:br>
              <a:rPr lang="en-US" sz="800" i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800" i="1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Code was not properly optimized for this processor, so with better optimization, the difference in results between GPU and CPU may differ multiple times.</a:t>
            </a:r>
            <a:br>
              <a:rPr lang="en-US" sz="8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GPU: 8xV100 for 4x models in parallel. FP16 Container: TRITON + ONNXRUNTIME </a:t>
            </a:r>
            <a:r>
              <a:rPr lang="en-US" sz="800" u="sng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nvidia/tritonserver:21.03-py3</a:t>
            </a:r>
            <a:endParaRPr sz="800" i="1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9" name="Google Shape;1759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768" y="1743323"/>
            <a:ext cx="7860709" cy="316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선택</a:t>
            </a:r>
            <a:endParaRPr/>
          </a:p>
        </p:txBody>
      </p:sp>
      <p:sp>
        <p:nvSpPr>
          <p:cNvPr id="834" name="Google Shape;834;p6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모든 모델이 동일하게 생성되는 것은 아님</a:t>
            </a:r>
            <a:endParaRPr/>
          </a:p>
        </p:txBody>
      </p:sp>
      <p:pic>
        <p:nvPicPr>
          <p:cNvPr id="835" name="Google Shape;835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59231" y="2617375"/>
            <a:ext cx="3670669" cy="229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666" y="2519399"/>
            <a:ext cx="2963047" cy="239788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"/>
          <p:cNvSpPr txBox="1"/>
          <p:nvPr/>
        </p:nvSpPr>
        <p:spPr>
          <a:xfrm>
            <a:off x="8573940" y="2309141"/>
            <a:ext cx="46198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NLP</a:t>
            </a:r>
            <a:endParaRPr sz="1200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8" name="Google Shape;838;p6"/>
          <p:cNvSpPr txBox="1"/>
          <p:nvPr/>
        </p:nvSpPr>
        <p:spPr>
          <a:xfrm>
            <a:off x="1197892" y="2297579"/>
            <a:ext cx="100059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이미지 분류</a:t>
            </a:r>
            <a:endParaRPr sz="1200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39" name="Google Shape;8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6894" y="2522936"/>
            <a:ext cx="3028611" cy="24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"/>
          <p:cNvSpPr txBox="1"/>
          <p:nvPr/>
        </p:nvSpPr>
        <p:spPr>
          <a:xfrm>
            <a:off x="4723265" y="2297579"/>
            <a:ext cx="84670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객체 검출</a:t>
            </a:r>
            <a:endParaRPr sz="1200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1" name="Google Shape;841;p6"/>
          <p:cNvSpPr/>
          <p:nvPr/>
        </p:nvSpPr>
        <p:spPr>
          <a:xfrm rot="8907969">
            <a:off x="1174432" y="4029075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"/>
          <p:cNvSpPr/>
          <p:nvPr/>
        </p:nvSpPr>
        <p:spPr>
          <a:xfrm rot="8907969">
            <a:off x="567616" y="3750530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"/>
          <p:cNvSpPr/>
          <p:nvPr/>
        </p:nvSpPr>
        <p:spPr>
          <a:xfrm rot="8907969">
            <a:off x="8869198" y="2596144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"/>
          <p:cNvSpPr/>
          <p:nvPr/>
        </p:nvSpPr>
        <p:spPr>
          <a:xfrm rot="8907969">
            <a:off x="7517707" y="2868764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"/>
          <p:cNvSpPr/>
          <p:nvPr/>
        </p:nvSpPr>
        <p:spPr>
          <a:xfrm rot="8907969">
            <a:off x="5726075" y="3045992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"/>
          <p:cNvSpPr/>
          <p:nvPr/>
        </p:nvSpPr>
        <p:spPr>
          <a:xfrm rot="8907969">
            <a:off x="3897275" y="3045991"/>
            <a:ext cx="171450" cy="22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60"/>
          <p:cNvSpPr txBox="1">
            <a:spLocks noGrp="1"/>
          </p:cNvSpPr>
          <p:nvPr>
            <p:ph type="title"/>
          </p:nvPr>
        </p:nvSpPr>
        <p:spPr>
          <a:xfrm>
            <a:off x="498348" y="34134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추론 결과: MEGATRON-LM에서 GPT-3 실행</a:t>
            </a:r>
            <a:endParaRPr sz="2400"/>
          </a:p>
        </p:txBody>
      </p:sp>
      <p:sp>
        <p:nvSpPr>
          <p:cNvPr id="1766" name="Google Shape;1766;p60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60"/>
          <p:cNvSpPr txBox="1"/>
          <p:nvPr/>
        </p:nvSpPr>
        <p:spPr>
          <a:xfrm>
            <a:off x="539496" y="930050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25" rIns="54850" bIns="27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 대비 DGX A100 320GB 에서 590X – 720X 높은 처리량</a:t>
            </a:r>
            <a:endParaRPr sz="1800" b="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8" name="Google Shape;1768;p60"/>
          <p:cNvSpPr txBox="1"/>
          <p:nvPr/>
        </p:nvSpPr>
        <p:spPr>
          <a:xfrm>
            <a:off x="3763013" y="5135469"/>
            <a:ext cx="3446777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추론 처리량 비교(요청/초)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 메가트론-LM 18B 파라미터.</a:t>
            </a: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시퀀스 길이=1024.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1769" name="Google Shape;1769;p60"/>
          <p:cNvSpPr txBox="1"/>
          <p:nvPr/>
        </p:nvSpPr>
        <p:spPr>
          <a:xfrm>
            <a:off x="0" y="5661308"/>
            <a:ext cx="10033187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*CPU case: Dual AMD Rome 7742, 128 cores total, 2.25 GHz (base), 3.4 GHz (max boost), FP32. Container: </a:t>
            </a:r>
            <a:r>
              <a:rPr lang="en-US" sz="7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nvcr.io/nvidia/pytorch:21.03-py3</a:t>
            </a: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OnnxRuntime-CPU version. </a:t>
            </a:r>
            <a:b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Code was not properly optimized for this processor, so with better optimization, the difference in results between GPU and CPU may differ multiple times more.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GPU: 8xA100 for 4x models in parallel. FP16. Container: </a:t>
            </a:r>
            <a:r>
              <a:rPr lang="en-US" sz="7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nvidia/tritonserver:21.03-py3</a:t>
            </a:r>
            <a:br>
              <a:rPr lang="en-US" sz="7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i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0" name="Google Shape;1770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4999" y="1981352"/>
            <a:ext cx="7482802" cy="28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1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200">
                <a:latin typeface="Trebuchet MS"/>
                <a:ea typeface="Trebuchet MS"/>
                <a:cs typeface="Trebuchet MS"/>
                <a:sym typeface="Trebuchet MS"/>
              </a:rPr>
              <a:t>추론 결과: MEGATRON-LM에서 GPT-3 실행</a:t>
            </a:r>
            <a:endParaRPr/>
          </a:p>
        </p:txBody>
      </p:sp>
      <p:sp>
        <p:nvSpPr>
          <p:cNvPr id="1777" name="Google Shape;1777;p61"/>
          <p:cNvSpPr/>
          <p:nvPr/>
        </p:nvSpPr>
        <p:spPr>
          <a:xfrm>
            <a:off x="9867900" y="5765253"/>
            <a:ext cx="365752" cy="2722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850" tIns="27400" rIns="54850" bIns="27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61"/>
          <p:cNvSpPr txBox="1"/>
          <p:nvPr/>
        </p:nvSpPr>
        <p:spPr>
          <a:xfrm>
            <a:off x="589788" y="1112140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18B 레시피를 사용하여 14X 큰 파라미터의 GPU-3 모델에서 추론 실행</a:t>
            </a:r>
            <a:endParaRPr sz="18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1xDGX A100 640GB 활용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9" name="Google Shape;177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326" y="2053692"/>
            <a:ext cx="5977028" cy="344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62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거대 트랜스포머 추론</a:t>
            </a:r>
            <a:br>
              <a:rPr lang="en-US" sz="3600"/>
            </a:br>
            <a:r>
              <a:rPr lang="en-US" sz="3600"/>
              <a:t>FASTER TRANSFORMER + TRITON INFERENCE SERVER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3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아키텍처</a:t>
            </a:r>
            <a:endParaRPr/>
          </a:p>
        </p:txBody>
      </p:sp>
      <p:pic>
        <p:nvPicPr>
          <p:cNvPr id="1792" name="Google Shape;1792;p6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079" y="1655644"/>
            <a:ext cx="7225530" cy="370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63"/>
          <p:cNvSpPr/>
          <p:nvPr/>
        </p:nvSpPr>
        <p:spPr>
          <a:xfrm rot="3971308">
            <a:off x="7725685" y="2343196"/>
            <a:ext cx="640935" cy="7278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4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아키텍처</a:t>
            </a:r>
            <a:endParaRPr/>
          </a:p>
        </p:txBody>
      </p:sp>
      <p:pic>
        <p:nvPicPr>
          <p:cNvPr id="1800" name="Google Shape;1800;p6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82" y="1347252"/>
            <a:ext cx="7461036" cy="438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65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GPT-J TRITON 앙상블</a:t>
            </a:r>
            <a:endParaRPr/>
          </a:p>
        </p:txBody>
      </p:sp>
      <p:pic>
        <p:nvPicPr>
          <p:cNvPr id="1807" name="Google Shape;1807;p6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9993" y="1224869"/>
            <a:ext cx="5045496" cy="420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66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</a:t>
            </a:r>
            <a:endParaRPr/>
          </a:p>
        </p:txBody>
      </p:sp>
      <p:pic>
        <p:nvPicPr>
          <p:cNvPr id="1814" name="Google Shape;1814;p66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7112" y="1214688"/>
            <a:ext cx="6056133" cy="403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7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NEMO MERGATRON 추론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68"/>
          <p:cNvSpPr txBox="1">
            <a:spLocks noGrp="1"/>
          </p:cNvSpPr>
          <p:nvPr>
            <p:ph type="title"/>
          </p:nvPr>
        </p:nvSpPr>
        <p:spPr>
          <a:xfrm>
            <a:off x="498348" y="678978"/>
            <a:ext cx="433864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NEMO-MEGATRON WITH DGX SUPERPOD</a:t>
            </a:r>
            <a:endParaRPr/>
          </a:p>
        </p:txBody>
      </p:sp>
      <p:sp>
        <p:nvSpPr>
          <p:cNvPr id="1827" name="Google Shape;1827;p68"/>
          <p:cNvSpPr txBox="1">
            <a:spLocks noGrp="1"/>
          </p:cNvSpPr>
          <p:nvPr>
            <p:ph type="body" idx="2"/>
          </p:nvPr>
        </p:nvSpPr>
        <p:spPr>
          <a:xfrm>
            <a:off x="569140" y="1648871"/>
            <a:ext cx="3817620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한때 불가능 했던 것을 학습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28" name="Google Shape;1828;p68"/>
          <p:cNvSpPr txBox="1"/>
          <p:nvPr/>
        </p:nvSpPr>
        <p:spPr>
          <a:xfrm>
            <a:off x="569140" y="2332084"/>
            <a:ext cx="4015922" cy="32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알고리즘 혁신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Megatron의 고급 최적화 및 병렬화 알고리즘을 사용하여 세계에서 가장 큰 트랜스포머 기반 언어 모델을 학습합니다.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세계 최고 수준의 NLP 전문가와의 Direct access</a:t>
            </a:r>
            <a:endParaRPr sz="839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설치에서 인프라 관리, 워크로드 확장, 운영 AI 효율화에 이르기 까지 전담 전문가에 액세스할 수 있습니다.</a:t>
            </a:r>
            <a:endParaRPr sz="83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멀티 노드 학습을 위한 최적화된 토폴로지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빠른 노드간 교차 통신을 위한 NVLINK와 InfiniBand를 활용하여 모델 병렬화를 활용하여 세계에서 가장 큰 모델을 학습합니다.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신속한 구현을 위한 턴키 환경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업계 최고의 컴퓨팅, 스토리지, 네트워킹, 소프트웨어 및 관리 툴을 포함하는 풀 스택 데이터 센터 플랫폼입니다. 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극한 규모에서의 효율성</a:t>
            </a:r>
            <a:endParaRPr sz="96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GPT-3 175B 학습은 하나의 V100에서 355년이 소요, 하나의 DGX A100에서 14.8년이 소요되지만 140 노드의 DGX SuperPOD에서는 약 한 달이 소요됩니다.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39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68"/>
          <p:cNvCxnSpPr/>
          <p:nvPr/>
        </p:nvCxnSpPr>
        <p:spPr>
          <a:xfrm>
            <a:off x="649878" y="1492432"/>
            <a:ext cx="1946365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30" name="Google Shape;1830;p68" descr="A picture containing text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268" y="-1"/>
            <a:ext cx="5929532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69"/>
          <p:cNvSpPr txBox="1">
            <a:spLocks noGrp="1"/>
          </p:cNvSpPr>
          <p:nvPr>
            <p:ph type="title"/>
          </p:nvPr>
        </p:nvSpPr>
        <p:spPr>
          <a:xfrm>
            <a:off x="192649" y="-68680"/>
            <a:ext cx="8829265" cy="61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GPT-3 | TRITON + FASTERTRANSFORMER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69"/>
          <p:cNvSpPr txBox="1">
            <a:spLocks noGrp="1"/>
          </p:cNvSpPr>
          <p:nvPr>
            <p:ph type="body" idx="2"/>
          </p:nvPr>
        </p:nvSpPr>
        <p:spPr>
          <a:xfrm>
            <a:off x="2707180" y="573754"/>
            <a:ext cx="512532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1320" b="1"/>
              <a:t>거대 트랜스포머 모델에 대한 멀티 노드 추론</a:t>
            </a:r>
            <a:endParaRPr sz="1320"/>
          </a:p>
        </p:txBody>
      </p:sp>
      <p:sp>
        <p:nvSpPr>
          <p:cNvPr id="1838" name="Google Shape;1838;p69"/>
          <p:cNvSpPr txBox="1">
            <a:spLocks noGrp="1"/>
          </p:cNvSpPr>
          <p:nvPr>
            <p:ph type="body" idx="1"/>
          </p:nvPr>
        </p:nvSpPr>
        <p:spPr>
          <a:xfrm>
            <a:off x="192649" y="1212588"/>
            <a:ext cx="5658043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800" b="1"/>
              <a:t>목표: 거대한 트랜스포머를 서빙하고 추론 성능을 가속화 합니다.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-US" sz="800" b="1"/>
              <a:t>기능: </a:t>
            </a:r>
            <a:endParaRPr sz="800" b="1"/>
          </a:p>
          <a:p>
            <a:pPr marL="457200" lvl="0" indent="-21844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C++/CUDA로 작성, cuBLAS, cuBLASlt​, cuSPARSELt 에 의존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트랜스포머 모델의 인코더/디코더 레이어에 대해 커널 최적화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Triton Inference Server에 백엔드로 통합 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멀티 GPU, 멀티 노드 추론을 위해 텐서/파이프라인 병렬화를 사용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FP16, FP32 지원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GPT를 위한 포스트 트레이닝 가중치 전용 INT8 양자화 POC</a:t>
            </a:r>
            <a:endParaRPr sz="800"/>
          </a:p>
          <a:p>
            <a:pPr marL="1097280" lvl="1" indent="-3251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800"/>
              <a:t>BS 1-2에만 해당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Megatron과 HuggingFace 컨버터 제공</a:t>
            </a:r>
            <a:endParaRPr sz="800"/>
          </a:p>
          <a:p>
            <a:pPr marL="1097280" lvl="1" indent="-3251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800"/>
              <a:t>Tensorflow/ONNX 컨퍼터 POC</a:t>
            </a:r>
            <a:endParaRPr sz="800"/>
          </a:p>
          <a:p>
            <a:pPr marL="457200" lvl="0" indent="-218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800"/>
              <a:t>MPI와 NCCL 활용 노드간/노드 내 통신 활성화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3000"/>
              <a:buNone/>
            </a:pPr>
            <a:r>
              <a:rPr lang="en-US" sz="800" b="1"/>
              <a:t>예외/제약 사항: </a:t>
            </a:r>
            <a:endParaRPr sz="800" b="1"/>
          </a:p>
          <a:p>
            <a:pPr marL="457200" lvl="0" indent="-218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</a:pPr>
            <a:r>
              <a:rPr lang="en-US" sz="800"/>
              <a:t>현재 GPT / T5 스타일 모델 지원</a:t>
            </a:r>
            <a:endParaRPr sz="800"/>
          </a:p>
          <a:p>
            <a:pPr marL="457200" lvl="0" indent="-218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</a:pPr>
            <a:r>
              <a:rPr lang="en-US" sz="800"/>
              <a:t>모델의 (어텐션 헤드의) 헤드-당-크기는 32, 64, 96, 128, 144, 160, 192, 224, 256이어야 함</a:t>
            </a:r>
            <a:endParaRPr sz="800"/>
          </a:p>
          <a:p>
            <a:pPr marL="457200" lvl="0" indent="-218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</a:pPr>
            <a:r>
              <a:rPr lang="en-US" sz="800"/>
              <a:t>모델은 FasterTransformer 형식으로 변황해야 함.</a:t>
            </a:r>
            <a:endParaRPr sz="800"/>
          </a:p>
          <a:p>
            <a:pPr marL="457200" lvl="0" indent="-218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</a:pPr>
            <a:r>
              <a:rPr lang="en-US" sz="800"/>
              <a:t>베타 버전 출시</a:t>
            </a:r>
            <a:endParaRPr sz="800"/>
          </a:p>
        </p:txBody>
      </p:sp>
      <p:sp>
        <p:nvSpPr>
          <p:cNvPr id="1839" name="Google Shape;1839;p69"/>
          <p:cNvSpPr txBox="1"/>
          <p:nvPr/>
        </p:nvSpPr>
        <p:spPr>
          <a:xfrm>
            <a:off x="16445" y="5859900"/>
            <a:ext cx="5492160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https://developer.nvidia.com/nemo-megatron-early-access</a:t>
            </a:r>
            <a:endParaRPr sz="108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0" name="Google Shape;1840;p69"/>
          <p:cNvPicPr preferRelativeResize="0"/>
          <p:nvPr/>
        </p:nvPicPr>
        <p:blipFill rotWithShape="1">
          <a:blip r:embed="rId4">
            <a:alphaModFix/>
          </a:blip>
          <a:srcRect t="-1276" r="-621"/>
          <a:stretch/>
        </p:blipFill>
        <p:spPr>
          <a:xfrm>
            <a:off x="5850692" y="1700697"/>
            <a:ext cx="5051508" cy="29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선택</a:t>
            </a:r>
            <a:endParaRPr/>
          </a:p>
        </p:txBody>
      </p:sp>
      <p:sp>
        <p:nvSpPr>
          <p:cNvPr id="853" name="Google Shape;853;p7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모든 모델이 지식 증류 (Knowledge Distillation), 프루닝 (Pruning), 양자화 (Quantization)에 동일한 방식으로 반응하는 것은 아닙니다.</a:t>
            </a:r>
            <a:endParaRPr/>
          </a:p>
        </p:txBody>
      </p:sp>
      <p:pic>
        <p:nvPicPr>
          <p:cNvPr id="854" name="Google Shape;854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80773" y="1974683"/>
            <a:ext cx="3619703" cy="310938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"/>
          <p:cNvSpPr/>
          <p:nvPr/>
        </p:nvSpPr>
        <p:spPr>
          <a:xfrm>
            <a:off x="0" y="5833647"/>
            <a:ext cx="101649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https://bair.berkeley.edu/blog/2020/03/05/compress/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Li, Z., Wallace, E., Shen, S., Lin, K., Keutzer, K., Klein, D., &amp; Gonzalez, J. E. (2020). Train large, then compress: Rethinking model size for efficient training and inference of transformers. arXiv preprint arXiv:2002.11794.</a:t>
            </a:r>
            <a:endParaRPr/>
          </a:p>
        </p:txBody>
      </p:sp>
      <p:pic>
        <p:nvPicPr>
          <p:cNvPr id="856" name="Google Shape;85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7299" y="1974683"/>
            <a:ext cx="3464729" cy="310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70"/>
          <p:cNvSpPr txBox="1">
            <a:spLocks noGrp="1"/>
          </p:cNvSpPr>
          <p:nvPr>
            <p:ph type="title"/>
          </p:nvPr>
        </p:nvSpPr>
        <p:spPr>
          <a:xfrm>
            <a:off x="947029" y="-76406"/>
            <a:ext cx="8829265" cy="61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GPT-3 | TRITON + FASTERTRANSFORMER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70"/>
          <p:cNvSpPr txBox="1">
            <a:spLocks noGrp="1"/>
          </p:cNvSpPr>
          <p:nvPr>
            <p:ph type="body" idx="2"/>
          </p:nvPr>
        </p:nvSpPr>
        <p:spPr>
          <a:xfrm>
            <a:off x="2707180" y="573754"/>
            <a:ext cx="512532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1320" b="1"/>
              <a:t>대규모 트랜프포머 모델에 대한 멀티 노드 추론</a:t>
            </a:r>
            <a:endParaRPr sz="1320"/>
          </a:p>
        </p:txBody>
      </p:sp>
      <p:sp>
        <p:nvSpPr>
          <p:cNvPr id="1848" name="Google Shape;1848;p70"/>
          <p:cNvSpPr txBox="1"/>
          <p:nvPr/>
        </p:nvSpPr>
        <p:spPr>
          <a:xfrm>
            <a:off x="16445" y="5859900"/>
            <a:ext cx="5492160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109700" rIns="109700" bIns="109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https://developer.nvidia.com/nemo-megatron-early-access</a:t>
            </a:r>
            <a:endParaRPr sz="108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9" name="Google Shape;1849;p70"/>
          <p:cNvSpPr txBox="1">
            <a:spLocks noGrp="1"/>
          </p:cNvSpPr>
          <p:nvPr>
            <p:ph type="body" idx="1"/>
          </p:nvPr>
        </p:nvSpPr>
        <p:spPr>
          <a:xfrm>
            <a:off x="512065" y="2171700"/>
            <a:ext cx="4974480" cy="3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274320" lvl="0" indent="-13716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</a:pPr>
            <a:endParaRPr/>
          </a:p>
        </p:txBody>
      </p:sp>
      <p:pic>
        <p:nvPicPr>
          <p:cNvPr id="1850" name="Google Shape;185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649" y="1338507"/>
            <a:ext cx="5874295" cy="36248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851" name="Google Shape;1851;p70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9815" y="881194"/>
            <a:ext cx="3627120" cy="518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71"/>
          <p:cNvSpPr txBox="1">
            <a:spLocks noGrp="1"/>
          </p:cNvSpPr>
          <p:nvPr>
            <p:ph type="title"/>
          </p:nvPr>
        </p:nvSpPr>
        <p:spPr>
          <a:xfrm>
            <a:off x="498348" y="320040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27400" rIns="54850" bIns="274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/>
              <a:t>추론 벤치마크</a:t>
            </a:r>
            <a:endParaRPr/>
          </a:p>
        </p:txBody>
      </p:sp>
      <p:graphicFrame>
        <p:nvGraphicFramePr>
          <p:cNvPr id="1857" name="Google Shape;1857;p71"/>
          <p:cNvGraphicFramePr/>
          <p:nvPr/>
        </p:nvGraphicFramePr>
        <p:xfrm>
          <a:off x="617220" y="1645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{6D84ED52-5439-400E-8393-AFB4D604733D}</a:tableStyleId>
              </a:tblPr>
              <a:tblGrid>
                <a:gridCol w="67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3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 Size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Length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Output Length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Batch Size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# of GPUs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Min of P99 (ms)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Max of P99 (ms)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1.3B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1 - 256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– 8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74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437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5.1B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1 - 256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– 8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94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1,143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20B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1 - 256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– 8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4,146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175B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1 - 256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 – 32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649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5,731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530B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</a:t>
                      </a:r>
                      <a:endParaRPr sz="1000" b="1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1 - 256</a:t>
                      </a:r>
                      <a:endParaRPr sz="800" u="none" strike="noStrike" cap="none"/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16 - 32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1,054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8,326</a:t>
                      </a:r>
                      <a:endParaRPr sz="1000" b="0" i="0" u="none" strike="noStrike" cap="none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27425" marR="27425" marT="27425" marB="27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58" name="Google Shape;18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7727" y="1196751"/>
            <a:ext cx="3681041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0264" y="3448045"/>
            <a:ext cx="3599268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6473" y="3451098"/>
            <a:ext cx="3626522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71"/>
          <p:cNvSpPr/>
          <p:nvPr/>
        </p:nvSpPr>
        <p:spPr>
          <a:xfrm rot="7036960">
            <a:off x="7941391" y="2240993"/>
            <a:ext cx="211817" cy="1632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1"/>
          <p:cNvSpPr/>
          <p:nvPr/>
        </p:nvSpPr>
        <p:spPr>
          <a:xfrm rot="7163489">
            <a:off x="9144000" y="3832512"/>
            <a:ext cx="211817" cy="1632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71"/>
          <p:cNvSpPr/>
          <p:nvPr/>
        </p:nvSpPr>
        <p:spPr>
          <a:xfrm>
            <a:off x="498348" y="2375127"/>
            <a:ext cx="5258900" cy="232651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72"/>
          <p:cNvSpPr/>
          <p:nvPr/>
        </p:nvSpPr>
        <p:spPr>
          <a:xfrm>
            <a:off x="1797520" y="1631483"/>
            <a:ext cx="7146758" cy="3356808"/>
          </a:xfrm>
          <a:prstGeom prst="roundRect">
            <a:avLst>
              <a:gd name="adj" fmla="val 74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0" name="Google Shape;1870;p72"/>
          <p:cNvSpPr txBox="1">
            <a:spLocks noGrp="1"/>
          </p:cNvSpPr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79"/>
              <a:t>도구 개요</a:t>
            </a:r>
            <a:endParaRPr sz="1979"/>
          </a:p>
        </p:txBody>
      </p:sp>
      <p:sp>
        <p:nvSpPr>
          <p:cNvPr id="1871" name="Google Shape;1871;p72"/>
          <p:cNvSpPr/>
          <p:nvPr/>
        </p:nvSpPr>
        <p:spPr>
          <a:xfrm>
            <a:off x="1855272" y="2872998"/>
            <a:ext cx="1364381" cy="10900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Size Recommender</a:t>
            </a:r>
            <a:endParaRPr/>
          </a:p>
        </p:txBody>
      </p:sp>
      <p:sp>
        <p:nvSpPr>
          <p:cNvPr id="1872" name="Google Shape;1872;p72"/>
          <p:cNvSpPr/>
          <p:nvPr/>
        </p:nvSpPr>
        <p:spPr>
          <a:xfrm>
            <a:off x="3763480" y="2872998"/>
            <a:ext cx="1364381" cy="10900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Base Config Generator</a:t>
            </a:r>
            <a:endParaRPr/>
          </a:p>
        </p:txBody>
      </p:sp>
      <p:sp>
        <p:nvSpPr>
          <p:cNvPr id="1873" name="Google Shape;1873;p72"/>
          <p:cNvSpPr/>
          <p:nvPr/>
        </p:nvSpPr>
        <p:spPr>
          <a:xfrm>
            <a:off x="5671689" y="1951379"/>
            <a:ext cx="1364381" cy="10900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Grid Search</a:t>
            </a:r>
            <a:endParaRPr/>
          </a:p>
        </p:txBody>
      </p:sp>
      <p:sp>
        <p:nvSpPr>
          <p:cNvPr id="1874" name="Google Shape;1874;p72"/>
          <p:cNvSpPr/>
          <p:nvPr/>
        </p:nvSpPr>
        <p:spPr>
          <a:xfrm>
            <a:off x="5671689" y="3643885"/>
            <a:ext cx="1364381" cy="10900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Grid Search</a:t>
            </a:r>
            <a:endParaRPr/>
          </a:p>
        </p:txBody>
      </p:sp>
      <p:sp>
        <p:nvSpPr>
          <p:cNvPr id="1875" name="Google Shape;1875;p72"/>
          <p:cNvSpPr/>
          <p:nvPr/>
        </p:nvSpPr>
        <p:spPr>
          <a:xfrm>
            <a:off x="7508911" y="2872997"/>
            <a:ext cx="1364381" cy="10900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Final Decision</a:t>
            </a:r>
            <a:endParaRPr/>
          </a:p>
        </p:txBody>
      </p:sp>
      <p:cxnSp>
        <p:nvCxnSpPr>
          <p:cNvPr id="1876" name="Google Shape;1876;p72"/>
          <p:cNvCxnSpPr/>
          <p:nvPr/>
        </p:nvCxnSpPr>
        <p:spPr>
          <a:xfrm>
            <a:off x="1299412" y="3154680"/>
            <a:ext cx="433137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77" name="Google Shape;1877;p72"/>
          <p:cNvCxnSpPr/>
          <p:nvPr/>
        </p:nvCxnSpPr>
        <p:spPr>
          <a:xfrm>
            <a:off x="1299412" y="3708854"/>
            <a:ext cx="433137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78" name="Google Shape;1878;p72"/>
          <p:cNvSpPr txBox="1"/>
          <p:nvPr/>
        </p:nvSpPr>
        <p:spPr>
          <a:xfrm>
            <a:off x="211401" y="2923676"/>
            <a:ext cx="10374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학습 제약 조건</a:t>
            </a:r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9" name="Google Shape;1879;p72"/>
          <p:cNvSpPr txBox="1"/>
          <p:nvPr/>
        </p:nvSpPr>
        <p:spPr>
          <a:xfrm>
            <a:off x="211402" y="3505992"/>
            <a:ext cx="10471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추론 제약 조겅</a:t>
            </a:r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0" name="Google Shape;1880;p72"/>
          <p:cNvCxnSpPr/>
          <p:nvPr/>
        </p:nvCxnSpPr>
        <p:spPr>
          <a:xfrm>
            <a:off x="3219653" y="3418026"/>
            <a:ext cx="543828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81" name="Google Shape;1881;p72"/>
          <p:cNvCxnSpPr>
            <a:stCxn id="1872" idx="3"/>
            <a:endCxn id="1873" idx="1"/>
          </p:cNvCxnSpPr>
          <p:nvPr/>
        </p:nvCxnSpPr>
        <p:spPr>
          <a:xfrm rot="10800000" flipH="1">
            <a:off x="5127861" y="2496429"/>
            <a:ext cx="543900" cy="9216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82" name="Google Shape;1882;p72"/>
          <p:cNvCxnSpPr>
            <a:stCxn id="1872" idx="3"/>
            <a:endCxn id="1874" idx="1"/>
          </p:cNvCxnSpPr>
          <p:nvPr/>
        </p:nvCxnSpPr>
        <p:spPr>
          <a:xfrm>
            <a:off x="5127861" y="3418029"/>
            <a:ext cx="543900" cy="7710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83" name="Google Shape;1883;p72"/>
          <p:cNvCxnSpPr>
            <a:stCxn id="1874" idx="3"/>
            <a:endCxn id="1875" idx="1"/>
          </p:cNvCxnSpPr>
          <p:nvPr/>
        </p:nvCxnSpPr>
        <p:spPr>
          <a:xfrm rot="10800000" flipH="1">
            <a:off x="7036070" y="3417916"/>
            <a:ext cx="472800" cy="7710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84" name="Google Shape;1884;p72"/>
          <p:cNvCxnSpPr>
            <a:stCxn id="1873" idx="3"/>
            <a:endCxn id="1875" idx="1"/>
          </p:cNvCxnSpPr>
          <p:nvPr/>
        </p:nvCxnSpPr>
        <p:spPr>
          <a:xfrm>
            <a:off x="7036070" y="2496410"/>
            <a:ext cx="472800" cy="9216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85" name="Google Shape;1885;p72"/>
          <p:cNvCxnSpPr/>
          <p:nvPr/>
        </p:nvCxnSpPr>
        <p:spPr>
          <a:xfrm>
            <a:off x="9002029" y="3342353"/>
            <a:ext cx="472841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86" name="Google Shape;1886;p72"/>
          <p:cNvSpPr txBox="1"/>
          <p:nvPr/>
        </p:nvSpPr>
        <p:spPr>
          <a:xfrm>
            <a:off x="9490512" y="3044295"/>
            <a:ext cx="1092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최적 권장 구성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7" name="Google Shape;1887;p72"/>
          <p:cNvSpPr txBox="1"/>
          <p:nvPr/>
        </p:nvSpPr>
        <p:spPr>
          <a:xfrm>
            <a:off x="2200795" y="746299"/>
            <a:ext cx="6365963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내장된 휴리스틱을 통한 효율적인 하이퍼 파라미터 검색</a:t>
            </a:r>
            <a:endParaRPr sz="132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8" name="Google Shape;1888;p72"/>
          <p:cNvSpPr/>
          <p:nvPr/>
        </p:nvSpPr>
        <p:spPr>
          <a:xfrm>
            <a:off x="1855271" y="1631483"/>
            <a:ext cx="3343577" cy="3356808"/>
          </a:xfrm>
          <a:prstGeom prst="roundRect">
            <a:avLst>
              <a:gd name="adj" fmla="val 16667"/>
            </a:avLst>
          </a:prstGeom>
          <a:solidFill>
            <a:srgbClr val="F2F2F2">
              <a:alpha val="2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9" name="Google Shape;1889;p72"/>
          <p:cNvSpPr/>
          <p:nvPr/>
        </p:nvSpPr>
        <p:spPr>
          <a:xfrm>
            <a:off x="5401335" y="1631483"/>
            <a:ext cx="3471958" cy="3356808"/>
          </a:xfrm>
          <a:prstGeom prst="roundRect">
            <a:avLst>
              <a:gd name="adj" fmla="val 16667"/>
            </a:avLst>
          </a:prstGeom>
          <a:solidFill>
            <a:srgbClr val="F2F2F2">
              <a:alpha val="2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0" name="Google Shape;1890;p72"/>
          <p:cNvSpPr txBox="1"/>
          <p:nvPr/>
        </p:nvSpPr>
        <p:spPr>
          <a:xfrm>
            <a:off x="2200796" y="5044061"/>
            <a:ext cx="24465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내장된 휴리스틱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1" name="Google Shape;1891;p72"/>
          <p:cNvSpPr txBox="1"/>
          <p:nvPr/>
        </p:nvSpPr>
        <p:spPr>
          <a:xfrm>
            <a:off x="5656120" y="5021355"/>
            <a:ext cx="28435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효율적인 하이퍼 파라미터 검색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73"/>
          <p:cNvSpPr txBox="1">
            <a:spLocks noGrp="1"/>
          </p:cNvSpPr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79"/>
              <a:t>성능 향상</a:t>
            </a:r>
            <a:endParaRPr sz="1979"/>
          </a:p>
        </p:txBody>
      </p:sp>
      <p:sp>
        <p:nvSpPr>
          <p:cNvPr id="1898" name="Google Shape;1898;p73"/>
          <p:cNvSpPr txBox="1">
            <a:spLocks noGrp="1"/>
          </p:cNvSpPr>
          <p:nvPr>
            <p:ph type="body" idx="1"/>
          </p:nvPr>
        </p:nvSpPr>
        <p:spPr>
          <a:xfrm>
            <a:off x="754380" y="892912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rPr lang="en-US" b="1">
                <a:solidFill>
                  <a:schemeClr val="lt2"/>
                </a:solidFill>
              </a:rPr>
              <a:t>175B GPT-3 모델 : 6.85x 트레이닝 가속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899" name="Google Shape;189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398097"/>
            <a:ext cx="7260569" cy="406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74"/>
          <p:cNvSpPr txBox="1">
            <a:spLocks noGrp="1"/>
          </p:cNvSpPr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79"/>
              <a:t>성능 향상</a:t>
            </a:r>
            <a:endParaRPr sz="1979"/>
          </a:p>
        </p:txBody>
      </p:sp>
      <p:sp>
        <p:nvSpPr>
          <p:cNvPr id="1906" name="Google Shape;1906;p74"/>
          <p:cNvSpPr txBox="1">
            <a:spLocks noGrp="1"/>
          </p:cNvSpPr>
          <p:nvPr>
            <p:ph type="body" idx="1"/>
          </p:nvPr>
        </p:nvSpPr>
        <p:spPr>
          <a:xfrm>
            <a:off x="754380" y="892912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rPr lang="en-US" b="1">
                <a:solidFill>
                  <a:schemeClr val="lt2"/>
                </a:solidFill>
              </a:rPr>
              <a:t>175B GPT-3 모델 추론: 처리량 및 지연 시간 최적화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907" name="Google Shape;190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845" y="1315365"/>
            <a:ext cx="8246059" cy="19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2845" y="3388523"/>
            <a:ext cx="8246059" cy="200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2703" y="5647826"/>
            <a:ext cx="1428761" cy="17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5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개요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76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1979"/>
              <a:t>LAB</a:t>
            </a:r>
            <a:endParaRPr/>
          </a:p>
        </p:txBody>
      </p:sp>
      <p:sp>
        <p:nvSpPr>
          <p:cNvPr id="1921" name="Google Shape;1921;p7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4654340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914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b="0" i="0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" lvl="0" indent="-2057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b="0" i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Hugging Face Library와 PyTorch를 이용, 6B 파라미터를 이용한 GPT-J의 베이스라인 추론</a:t>
            </a:r>
            <a:endParaRPr/>
          </a:p>
          <a:p>
            <a:pPr marL="274320" lvl="0" indent="-2057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b="0" i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Faster Transformers 를 이용한 GPT-J의 추론</a:t>
            </a:r>
            <a:endParaRPr/>
          </a:p>
          <a:p>
            <a:pPr marL="274320" lvl="0" indent="-2057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b="0" i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분산 추론: 텐서 병렬(TP) 및/또는 파이프라인 병렬(PP)</a:t>
            </a:r>
            <a:endParaRPr/>
          </a:p>
          <a:p>
            <a:pPr marL="274320" lvl="0" indent="-2057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b="0" i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Triton Inference Server를 사용한 GPT-J 배</a:t>
            </a:r>
            <a:r>
              <a:rPr lang="en-US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포</a:t>
            </a:r>
            <a:endParaRPr/>
          </a:p>
        </p:txBody>
      </p:sp>
      <p:sp>
        <p:nvSpPr>
          <p:cNvPr id="1922" name="Google Shape;1922;p76"/>
          <p:cNvSpPr txBox="1">
            <a:spLocks noGrp="1"/>
          </p:cNvSpPr>
          <p:nvPr>
            <p:ph type="body" idx="2"/>
          </p:nvPr>
        </p:nvSpPr>
        <p:spPr>
          <a:xfrm>
            <a:off x="498348" y="1088137"/>
            <a:ext cx="9976105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716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Trebuchet MS"/>
              <a:buNone/>
            </a:pPr>
            <a:r>
              <a:rPr lang="en-US"/>
              <a:t>개요</a:t>
            </a:r>
            <a:endParaRPr/>
          </a:p>
        </p:txBody>
      </p:sp>
      <p:pic>
        <p:nvPicPr>
          <p:cNvPr id="1923" name="Google Shape;192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801" y="2103035"/>
            <a:ext cx="5061222" cy="296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"/>
          <p:cNvSpPr txBox="1"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프루닝 (Pruning)및 양자화 (Quantization)의 중요성 증대</a:t>
            </a:r>
            <a:endParaRPr/>
          </a:p>
        </p:txBody>
      </p:sp>
      <p:sp>
        <p:nvSpPr>
          <p:cNvPr id="863" name="Google Shape;863;p8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None/>
            </a:pPr>
            <a:r>
              <a:rPr lang="en-US"/>
              <a:t>예시. 크게 학습한 후 압축 (Compression)한다. </a:t>
            </a:r>
            <a:endParaRPr/>
          </a:p>
        </p:txBody>
      </p:sp>
      <p:pic>
        <p:nvPicPr>
          <p:cNvPr id="864" name="Google Shape;864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2101" y="3081339"/>
            <a:ext cx="78581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"/>
          <p:cNvSpPr/>
          <p:nvPr/>
        </p:nvSpPr>
        <p:spPr>
          <a:xfrm>
            <a:off x="7013987" y="3922956"/>
            <a:ext cx="2309308" cy="867783"/>
          </a:xfrm>
          <a:prstGeom prst="ellipse">
            <a:avLst/>
          </a:prstGeom>
          <a:solidFill>
            <a:srgbClr val="76B9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0" y="5833647"/>
            <a:ext cx="101649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https://bair.berkeley.edu/blog/2020/03/05/compress/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Li, Z., Wallace, E., Shen, S., Lin, K., Keutzer, K., Klein, D., &amp; Gonzalez, J. E. (2020). Train large, then compress: Rethinking model size for efficient training and inference of transformers. arXiv preprint arXiv:2002.11794.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"/>
          <p:cNvSpPr txBox="1">
            <a:spLocks noGrp="1"/>
          </p:cNvSpPr>
          <p:nvPr>
            <p:ph type="title"/>
          </p:nvPr>
        </p:nvSpPr>
        <p:spPr>
          <a:xfrm>
            <a:off x="498348" y="279063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양자화 (Quantization)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7415</Words>
  <Application>Microsoft Office PowerPoint</Application>
  <PresentationFormat>Custom</PresentationFormat>
  <Paragraphs>1074</Paragraphs>
  <Slides>76</Slides>
  <Notes>76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Calibri</vt:lpstr>
      <vt:lpstr>Trebuchet MS</vt:lpstr>
      <vt:lpstr>Courier New</vt:lpstr>
      <vt:lpstr>Lato</vt:lpstr>
      <vt:lpstr>Noto Sans Symbols</vt:lpstr>
      <vt:lpstr>Arial</vt:lpstr>
      <vt:lpstr>Consolas</vt:lpstr>
      <vt:lpstr>Century Gothic</vt:lpstr>
      <vt:lpstr>Title &amp; Bullet</vt:lpstr>
      <vt:lpstr>1_Title &amp; Bullet</vt:lpstr>
      <vt:lpstr> 거대 신경망 추론 INFERENCE OF LARGE NEURAL NETWORKS</vt:lpstr>
      <vt:lpstr>PART 3</vt:lpstr>
      <vt:lpstr>거대 모델 추론은 어렵습니다</vt:lpstr>
      <vt:lpstr>NEMO-MEGATRON WITH DGX SUPERPOD</vt:lpstr>
      <vt:lpstr>더 자세하게 알아봅시다.</vt:lpstr>
      <vt:lpstr>모델 선택</vt:lpstr>
      <vt:lpstr>모델 선택</vt:lpstr>
      <vt:lpstr>프루닝 (Pruning)및 양자화 (Quantization)의 중요성 증대</vt:lpstr>
      <vt:lpstr>양자화 (Quantization)</vt:lpstr>
      <vt:lpstr>양자화</vt:lpstr>
      <vt:lpstr>양자화</vt:lpstr>
      <vt:lpstr>양자화</vt:lpstr>
      <vt:lpstr>프루닝 (Pruning)</vt:lpstr>
      <vt:lpstr>모델 최적화</vt:lpstr>
      <vt:lpstr>희소성 (SPARSITY) SUPPORT</vt:lpstr>
      <vt:lpstr>A100 GPU의 희소성(SPARSITY)</vt:lpstr>
      <vt:lpstr>트랜스포머 엔진</vt:lpstr>
      <vt:lpstr>트랜스포머 엔진 (Transformer Engine)</vt:lpstr>
      <vt:lpstr>NVIDIA HOPPER 아키텍처</vt:lpstr>
      <vt:lpstr>증류 (DISTILLATION)</vt:lpstr>
      <vt:lpstr>지식 증류 (KNOWLEDGE DISTILLATION)</vt:lpstr>
      <vt:lpstr>KNOWLEDGE DISTILLATION (지식 증류)</vt:lpstr>
      <vt:lpstr>거대 모델의 추론</vt:lpstr>
      <vt:lpstr>거대 모델의 추론</vt:lpstr>
      <vt:lpstr>PowerPoint Presentation</vt:lpstr>
      <vt:lpstr>PowerPoint Presentation</vt:lpstr>
      <vt:lpstr>PowerPoint Presentation</vt:lpstr>
      <vt:lpstr>분산 추론</vt:lpstr>
      <vt:lpstr>모델 병렬화</vt:lpstr>
      <vt:lpstr>모델 병렬화</vt:lpstr>
      <vt:lpstr>추론은 복잡합니다.</vt:lpstr>
      <vt:lpstr>NVIDIA의 추론 접근 방식</vt:lpstr>
      <vt:lpstr>PowerPoint Presentation</vt:lpstr>
      <vt:lpstr>TENSORRT</vt:lpstr>
      <vt:lpstr>NVIDIA TensorRT</vt:lpstr>
      <vt:lpstr>TensorRT에 대한 추론 최적화 워크플로우</vt:lpstr>
      <vt:lpstr>PYTORCH 와 TENSORFLOW에 TENSORRT 통합됨</vt:lpstr>
      <vt:lpstr>PowerPoint Presentation</vt:lpstr>
      <vt:lpstr>TENOSRRT</vt:lpstr>
      <vt:lpstr>TENOSRRT</vt:lpstr>
      <vt:lpstr>NVIDIA FASTER TRANSFORMER</vt:lpstr>
      <vt:lpstr>PowerPoint Presentation</vt:lpstr>
      <vt:lpstr>PowerPoint Presentation</vt:lpstr>
      <vt:lpstr>최적화 기법</vt:lpstr>
      <vt:lpstr>최적화는 다음과 같은 결과를 낳습니다.</vt:lpstr>
      <vt:lpstr>TRITON INFERENCE SERVER</vt:lpstr>
      <vt:lpstr>TRITON: 추론 서버 아키텍쳐</vt:lpstr>
      <vt:lpstr>개발자는 모델 및 애플리케이션에 집중할 수 있음</vt:lpstr>
      <vt:lpstr>모델 앙상블</vt:lpstr>
      <vt:lpstr>모델 앙상블</vt:lpstr>
      <vt:lpstr>대형 모델을 어떻게 배포하나요?</vt:lpstr>
      <vt:lpstr>TENSORRT+ TRITON INFERENCE SERVER</vt:lpstr>
      <vt:lpstr>PowerPoint Presentation</vt:lpstr>
      <vt:lpstr>PowerPoint Presentation</vt:lpstr>
      <vt:lpstr>PowerPoint Presentation</vt:lpstr>
      <vt:lpstr>GPT-3 MEGATRON-LM 예재</vt:lpstr>
      <vt:lpstr>MEGATRON-LM GPT-3</vt:lpstr>
      <vt:lpstr>간단한 코드 한 줄 추가 후 확장  </vt:lpstr>
      <vt:lpstr>추론 결과 : MEGATRON-LM 에서 BERT 실행</vt:lpstr>
      <vt:lpstr>추론 결과: MEGATRON-LM에서 GPT-3 실행</vt:lpstr>
      <vt:lpstr>추론 결과: MEGATRON-LM에서 GPT-3 실행</vt:lpstr>
      <vt:lpstr>거대 트랜스포머 추론 FASTER TRANSFORMER + TRITON INFERENCE SERVER</vt:lpstr>
      <vt:lpstr>전체 아키텍처</vt:lpstr>
      <vt:lpstr>전체 아키텍처</vt:lpstr>
      <vt:lpstr>GPT-J TRITON 앙상블</vt:lpstr>
      <vt:lpstr>성능</vt:lpstr>
      <vt:lpstr>NEMO MERGATRON 추론</vt:lpstr>
      <vt:lpstr>NEMO-MEGATRON WITH DGX SUPERPOD</vt:lpstr>
      <vt:lpstr>GPT-3 | TRITON + FASTERTRANSFORMER </vt:lpstr>
      <vt:lpstr>GPT-3 | TRITON + FASTERTRANSFORMER </vt:lpstr>
      <vt:lpstr>추론 벤치마크</vt:lpstr>
      <vt:lpstr>도구 개요</vt:lpstr>
      <vt:lpstr>성능 향상</vt:lpstr>
      <vt:lpstr>성능 향상</vt:lpstr>
      <vt:lpstr>LAB 개요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거대 신경망 추론 INFERENCE OF LARGE NEURAL NETWORKS</dc:title>
  <dc:creator>Haiduong Vo</dc:creator>
  <cp:lastModifiedBy>Solee Moon</cp:lastModifiedBy>
  <cp:revision>1</cp:revision>
  <dcterms:created xsi:type="dcterms:W3CDTF">2020-08-05T20:57:14Z</dcterms:created>
  <dcterms:modified xsi:type="dcterms:W3CDTF">2022-09-19T03:50:22Z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mhull@nvidia.com</vt:lpwstr>
  </property>
  <property fmtid="{D5CDD505-2E9C-101B-9397-08002B2CF9AE}" pid="5" name="MSIP_Label_6b558183-044c-4105-8d9c-cea02a2a3d86_SetDate">
    <vt:lpwstr>2021-01-20T23:23:07.9693306Z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30ea28ce-1f2a-4140-bd48-02ea0697f7fa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  <property fmtid="{D5CDD505-2E9C-101B-9397-08002B2CF9AE}" pid="11" name="ContentTypeId">
    <vt:lpwstr>0x01010079E3ED99FA049E4699437898581F7305</vt:lpwstr>
  </property>
</Properties>
</file>